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4"/>
  </p:notesMasterIdLst>
  <p:sldIdLst>
    <p:sldId id="258" r:id="rId2"/>
    <p:sldId id="259" r:id="rId3"/>
    <p:sldId id="290" r:id="rId4"/>
    <p:sldId id="288" r:id="rId5"/>
    <p:sldId id="287" r:id="rId6"/>
    <p:sldId id="286"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42" r:id="rId56"/>
    <p:sldId id="341" r:id="rId57"/>
    <p:sldId id="339" r:id="rId58"/>
    <p:sldId id="340" r:id="rId59"/>
    <p:sldId id="343" r:id="rId60"/>
    <p:sldId id="344" r:id="rId61"/>
    <p:sldId id="345" r:id="rId62"/>
    <p:sldId id="346" r:id="rId63"/>
    <p:sldId id="347" r:id="rId64"/>
    <p:sldId id="348" r:id="rId65"/>
    <p:sldId id="349" r:id="rId66"/>
    <p:sldId id="350" r:id="rId67"/>
    <p:sldId id="351" r:id="rId68"/>
    <p:sldId id="353" r:id="rId69"/>
    <p:sldId id="354" r:id="rId70"/>
    <p:sldId id="355" r:id="rId71"/>
    <p:sldId id="565" r:id="rId72"/>
    <p:sldId id="356" r:id="rId73"/>
    <p:sldId id="358" r:id="rId74"/>
    <p:sldId id="359" r:id="rId75"/>
    <p:sldId id="360" r:id="rId76"/>
    <p:sldId id="362" r:id="rId77"/>
    <p:sldId id="361" r:id="rId78"/>
    <p:sldId id="363" r:id="rId79"/>
    <p:sldId id="364" r:id="rId80"/>
    <p:sldId id="365" r:id="rId81"/>
    <p:sldId id="367" r:id="rId82"/>
    <p:sldId id="366" r:id="rId83"/>
    <p:sldId id="368" r:id="rId84"/>
    <p:sldId id="369" r:id="rId85"/>
    <p:sldId id="370" r:id="rId86"/>
    <p:sldId id="371" r:id="rId87"/>
    <p:sldId id="373" r:id="rId88"/>
    <p:sldId id="372" r:id="rId89"/>
    <p:sldId id="374" r:id="rId90"/>
    <p:sldId id="375" r:id="rId91"/>
    <p:sldId id="376" r:id="rId92"/>
    <p:sldId id="377" r:id="rId93"/>
    <p:sldId id="378" r:id="rId94"/>
    <p:sldId id="379" r:id="rId95"/>
    <p:sldId id="380" r:id="rId96"/>
    <p:sldId id="381" r:id="rId97"/>
    <p:sldId id="382" r:id="rId98"/>
    <p:sldId id="383" r:id="rId99"/>
    <p:sldId id="384" r:id="rId100"/>
    <p:sldId id="385" r:id="rId101"/>
    <p:sldId id="386" r:id="rId102"/>
    <p:sldId id="387" r:id="rId103"/>
    <p:sldId id="388" r:id="rId104"/>
    <p:sldId id="389" r:id="rId105"/>
    <p:sldId id="390" r:id="rId106"/>
    <p:sldId id="391" r:id="rId107"/>
    <p:sldId id="392" r:id="rId108"/>
    <p:sldId id="393" r:id="rId109"/>
    <p:sldId id="394" r:id="rId110"/>
    <p:sldId id="395" r:id="rId111"/>
    <p:sldId id="396" r:id="rId112"/>
    <p:sldId id="397" r:id="rId113"/>
    <p:sldId id="398" r:id="rId114"/>
    <p:sldId id="399" r:id="rId115"/>
    <p:sldId id="400" r:id="rId116"/>
    <p:sldId id="401" r:id="rId117"/>
    <p:sldId id="402" r:id="rId118"/>
    <p:sldId id="403" r:id="rId119"/>
    <p:sldId id="409" r:id="rId120"/>
    <p:sldId id="408" r:id="rId121"/>
    <p:sldId id="411" r:id="rId122"/>
    <p:sldId id="412" r:id="rId123"/>
    <p:sldId id="413" r:id="rId124"/>
    <p:sldId id="414" r:id="rId125"/>
    <p:sldId id="415" r:id="rId126"/>
    <p:sldId id="416" r:id="rId127"/>
    <p:sldId id="417" r:id="rId128"/>
    <p:sldId id="418" r:id="rId129"/>
    <p:sldId id="419" r:id="rId130"/>
    <p:sldId id="420" r:id="rId131"/>
    <p:sldId id="421" r:id="rId132"/>
    <p:sldId id="422" r:id="rId133"/>
    <p:sldId id="423" r:id="rId134"/>
    <p:sldId id="424" r:id="rId135"/>
    <p:sldId id="425" r:id="rId136"/>
    <p:sldId id="426" r:id="rId137"/>
    <p:sldId id="428" r:id="rId138"/>
    <p:sldId id="429" r:id="rId139"/>
    <p:sldId id="430" r:id="rId140"/>
    <p:sldId id="431" r:id="rId141"/>
    <p:sldId id="432" r:id="rId142"/>
    <p:sldId id="433" r:id="rId143"/>
    <p:sldId id="434" r:id="rId144"/>
    <p:sldId id="435" r:id="rId145"/>
    <p:sldId id="436" r:id="rId146"/>
    <p:sldId id="437" r:id="rId147"/>
    <p:sldId id="438" r:id="rId148"/>
    <p:sldId id="439" r:id="rId149"/>
    <p:sldId id="440" r:id="rId150"/>
    <p:sldId id="441" r:id="rId151"/>
    <p:sldId id="442" r:id="rId152"/>
    <p:sldId id="443" r:id="rId153"/>
    <p:sldId id="444" r:id="rId154"/>
    <p:sldId id="445" r:id="rId155"/>
    <p:sldId id="446" r:id="rId156"/>
    <p:sldId id="447" r:id="rId157"/>
    <p:sldId id="448" r:id="rId158"/>
    <p:sldId id="449" r:id="rId159"/>
    <p:sldId id="450" r:id="rId160"/>
    <p:sldId id="451" r:id="rId161"/>
    <p:sldId id="452" r:id="rId162"/>
    <p:sldId id="453" r:id="rId163"/>
    <p:sldId id="454" r:id="rId164"/>
    <p:sldId id="455" r:id="rId165"/>
    <p:sldId id="456" r:id="rId166"/>
    <p:sldId id="457" r:id="rId167"/>
    <p:sldId id="458" r:id="rId168"/>
    <p:sldId id="459" r:id="rId169"/>
    <p:sldId id="460" r:id="rId170"/>
    <p:sldId id="461" r:id="rId171"/>
    <p:sldId id="462" r:id="rId172"/>
    <p:sldId id="463" r:id="rId173"/>
    <p:sldId id="464" r:id="rId174"/>
    <p:sldId id="465" r:id="rId175"/>
    <p:sldId id="470" r:id="rId176"/>
    <p:sldId id="471" r:id="rId177"/>
    <p:sldId id="472" r:id="rId178"/>
    <p:sldId id="473" r:id="rId179"/>
    <p:sldId id="474" r:id="rId180"/>
    <p:sldId id="475" r:id="rId181"/>
    <p:sldId id="476" r:id="rId182"/>
    <p:sldId id="477" r:id="rId183"/>
    <p:sldId id="478" r:id="rId184"/>
    <p:sldId id="479" r:id="rId185"/>
    <p:sldId id="480" r:id="rId186"/>
    <p:sldId id="481" r:id="rId187"/>
    <p:sldId id="482" r:id="rId188"/>
    <p:sldId id="483" r:id="rId189"/>
    <p:sldId id="484" r:id="rId190"/>
    <p:sldId id="485" r:id="rId191"/>
    <p:sldId id="486" r:id="rId192"/>
    <p:sldId id="487" r:id="rId193"/>
    <p:sldId id="488" r:id="rId194"/>
    <p:sldId id="489" r:id="rId195"/>
    <p:sldId id="490" r:id="rId196"/>
    <p:sldId id="491" r:id="rId197"/>
    <p:sldId id="492" r:id="rId198"/>
    <p:sldId id="493" r:id="rId199"/>
    <p:sldId id="494" r:id="rId200"/>
    <p:sldId id="495" r:id="rId201"/>
    <p:sldId id="496" r:id="rId202"/>
    <p:sldId id="497" r:id="rId203"/>
    <p:sldId id="498" r:id="rId204"/>
    <p:sldId id="499" r:id="rId205"/>
    <p:sldId id="500" r:id="rId206"/>
    <p:sldId id="501" r:id="rId207"/>
    <p:sldId id="502" r:id="rId208"/>
    <p:sldId id="503" r:id="rId209"/>
    <p:sldId id="504" r:id="rId210"/>
    <p:sldId id="505" r:id="rId211"/>
    <p:sldId id="506" r:id="rId212"/>
    <p:sldId id="507" r:id="rId213"/>
    <p:sldId id="508" r:id="rId214"/>
    <p:sldId id="509" r:id="rId215"/>
    <p:sldId id="510" r:id="rId216"/>
    <p:sldId id="511" r:id="rId217"/>
    <p:sldId id="512" r:id="rId218"/>
    <p:sldId id="513" r:id="rId219"/>
    <p:sldId id="514" r:id="rId220"/>
    <p:sldId id="515" r:id="rId221"/>
    <p:sldId id="516" r:id="rId222"/>
    <p:sldId id="517" r:id="rId223"/>
    <p:sldId id="518" r:id="rId224"/>
    <p:sldId id="519" r:id="rId225"/>
    <p:sldId id="520" r:id="rId226"/>
    <p:sldId id="521" r:id="rId227"/>
    <p:sldId id="523" r:id="rId228"/>
    <p:sldId id="522" r:id="rId229"/>
    <p:sldId id="524" r:id="rId230"/>
    <p:sldId id="525" r:id="rId231"/>
    <p:sldId id="527" r:id="rId232"/>
    <p:sldId id="526" r:id="rId233"/>
    <p:sldId id="528" r:id="rId234"/>
    <p:sldId id="529" r:id="rId235"/>
    <p:sldId id="530" r:id="rId236"/>
    <p:sldId id="531" r:id="rId237"/>
    <p:sldId id="532" r:id="rId238"/>
    <p:sldId id="533" r:id="rId239"/>
    <p:sldId id="534" r:id="rId240"/>
    <p:sldId id="535" r:id="rId241"/>
    <p:sldId id="536" r:id="rId242"/>
    <p:sldId id="537" r:id="rId243"/>
    <p:sldId id="538" r:id="rId244"/>
    <p:sldId id="539" r:id="rId245"/>
    <p:sldId id="540" r:id="rId246"/>
    <p:sldId id="541" r:id="rId247"/>
    <p:sldId id="542" r:id="rId248"/>
    <p:sldId id="543" r:id="rId249"/>
    <p:sldId id="544" r:id="rId250"/>
    <p:sldId id="545" r:id="rId251"/>
    <p:sldId id="546" r:id="rId252"/>
    <p:sldId id="547" r:id="rId253"/>
    <p:sldId id="548" r:id="rId254"/>
    <p:sldId id="549" r:id="rId255"/>
    <p:sldId id="550" r:id="rId256"/>
    <p:sldId id="551" r:id="rId257"/>
    <p:sldId id="552" r:id="rId258"/>
    <p:sldId id="553" r:id="rId259"/>
    <p:sldId id="554" r:id="rId260"/>
    <p:sldId id="555" r:id="rId261"/>
    <p:sldId id="556" r:id="rId262"/>
    <p:sldId id="557" r:id="rId263"/>
    <p:sldId id="558" r:id="rId264"/>
    <p:sldId id="560" r:id="rId265"/>
    <p:sldId id="559" r:id="rId266"/>
    <p:sldId id="561" r:id="rId267"/>
    <p:sldId id="562" r:id="rId268"/>
    <p:sldId id="563" r:id="rId269"/>
    <p:sldId id="466" r:id="rId270"/>
    <p:sldId id="467" r:id="rId271"/>
    <p:sldId id="468" r:id="rId272"/>
    <p:sldId id="469" r:id="rId27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44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varScale="1">
        <p:scale>
          <a:sx n="111" d="100"/>
          <a:sy n="111" d="100"/>
        </p:scale>
        <p:origin x="-1590" y="2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presProps" Target="presProp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6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CD6FEA-2A4B-4C38-9450-B4BB9A81265B}" type="datetimeFigureOut">
              <a:rPr lang="de-DE" smtClean="0"/>
              <a:t>11.02.2019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09FC94-1FF9-4234-8C6B-1DA45B293C0A}" type="slidenum">
              <a:rPr lang="de-DE" smtClean="0"/>
              <a:t>‹Nr.›</a:t>
            </a:fld>
            <a:endParaRPr lang="de-DE"/>
          </a:p>
        </p:txBody>
      </p:sp>
    </p:spTree>
    <p:extLst>
      <p:ext uri="{BB962C8B-B14F-4D97-AF65-F5344CB8AC3E}">
        <p14:creationId xmlns:p14="http://schemas.microsoft.com/office/powerpoint/2010/main" val="370929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F6BF6B9A-17D4-47A7-8318-51411DB8834B}" type="datetime1">
              <a:rPr lang="de-DE" smtClean="0"/>
              <a:t>11.02.2019</a:t>
            </a:fld>
            <a:endParaRPr lang="de-DE"/>
          </a:p>
        </p:txBody>
      </p:sp>
      <p:sp>
        <p:nvSpPr>
          <p:cNvPr id="5" name="Fußzeilenplatzhalter 4"/>
          <p:cNvSpPr>
            <a:spLocks noGrp="1"/>
          </p:cNvSpPr>
          <p:nvPr>
            <p:ph type="ftr" sz="quarter" idx="11"/>
          </p:nvPr>
        </p:nvSpPr>
        <p:spPr/>
        <p:txBody>
          <a:bodyPr/>
          <a:lstStyle/>
          <a:p>
            <a:r>
              <a:rPr lang="de-DE" smtClean="0"/>
              <a:t>@Bruno Kastelic-Sakoparnig</a:t>
            </a:r>
            <a:endParaRPr lang="de-DE"/>
          </a:p>
        </p:txBody>
      </p:sp>
      <p:sp>
        <p:nvSpPr>
          <p:cNvPr id="6" name="Foliennummernplatzhalter 5"/>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1974289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E3C841-1076-4435-94FC-264430B7865E}" type="datetime1">
              <a:rPr lang="de-DE" smtClean="0"/>
              <a:t>11.02.2019</a:t>
            </a:fld>
            <a:endParaRPr lang="de-DE"/>
          </a:p>
        </p:txBody>
      </p:sp>
      <p:sp>
        <p:nvSpPr>
          <p:cNvPr id="5" name="Fußzeilenplatzhalter 4"/>
          <p:cNvSpPr>
            <a:spLocks noGrp="1"/>
          </p:cNvSpPr>
          <p:nvPr>
            <p:ph type="ftr" sz="quarter" idx="11"/>
          </p:nvPr>
        </p:nvSpPr>
        <p:spPr/>
        <p:txBody>
          <a:bodyPr/>
          <a:lstStyle/>
          <a:p>
            <a:r>
              <a:rPr lang="de-DE" smtClean="0"/>
              <a:t>@Bruno Kastelic-Sakoparnig</a:t>
            </a:r>
            <a:endParaRPr lang="de-DE"/>
          </a:p>
        </p:txBody>
      </p:sp>
      <p:sp>
        <p:nvSpPr>
          <p:cNvPr id="6" name="Foliennummernplatzhalter 5"/>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350142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1A825C5-E3A7-4434-8ECE-AE46D5035726}" type="datetime1">
              <a:rPr lang="de-DE" smtClean="0"/>
              <a:t>11.02.2019</a:t>
            </a:fld>
            <a:endParaRPr lang="de-DE"/>
          </a:p>
        </p:txBody>
      </p:sp>
      <p:sp>
        <p:nvSpPr>
          <p:cNvPr id="5" name="Fußzeilenplatzhalter 4"/>
          <p:cNvSpPr>
            <a:spLocks noGrp="1"/>
          </p:cNvSpPr>
          <p:nvPr>
            <p:ph type="ftr" sz="quarter" idx="11"/>
          </p:nvPr>
        </p:nvSpPr>
        <p:spPr/>
        <p:txBody>
          <a:bodyPr/>
          <a:lstStyle/>
          <a:p>
            <a:r>
              <a:rPr lang="de-DE" smtClean="0"/>
              <a:t>@Bruno Kastelic-Sakoparnig</a:t>
            </a:r>
            <a:endParaRPr lang="de-DE"/>
          </a:p>
        </p:txBody>
      </p:sp>
      <p:sp>
        <p:nvSpPr>
          <p:cNvPr id="6" name="Foliennummernplatzhalter 5"/>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30058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A9427D7-004F-4B80-8934-309E6BE7B6A3}" type="datetime1">
              <a:rPr lang="de-DE" smtClean="0"/>
              <a:t>11.02.2019</a:t>
            </a:fld>
            <a:endParaRPr lang="de-DE"/>
          </a:p>
        </p:txBody>
      </p:sp>
      <p:sp>
        <p:nvSpPr>
          <p:cNvPr id="5" name="Fußzeilenplatzhalter 4"/>
          <p:cNvSpPr>
            <a:spLocks noGrp="1"/>
          </p:cNvSpPr>
          <p:nvPr>
            <p:ph type="ftr" sz="quarter" idx="11"/>
          </p:nvPr>
        </p:nvSpPr>
        <p:spPr/>
        <p:txBody>
          <a:bodyPr/>
          <a:lstStyle/>
          <a:p>
            <a:r>
              <a:rPr lang="de-DE" smtClean="0"/>
              <a:t>@Bruno Kastelic-Sakoparnig</a:t>
            </a:r>
            <a:endParaRPr lang="de-DE"/>
          </a:p>
        </p:txBody>
      </p:sp>
      <p:sp>
        <p:nvSpPr>
          <p:cNvPr id="6" name="Foliennummernplatzhalter 5"/>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33888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F1160FAB-BC63-4CE3-8621-F804FAB0C58B}" type="datetime1">
              <a:rPr lang="de-DE" smtClean="0"/>
              <a:t>11.02.2019</a:t>
            </a:fld>
            <a:endParaRPr lang="de-DE"/>
          </a:p>
        </p:txBody>
      </p:sp>
      <p:sp>
        <p:nvSpPr>
          <p:cNvPr id="5" name="Fußzeilenplatzhalter 4"/>
          <p:cNvSpPr>
            <a:spLocks noGrp="1"/>
          </p:cNvSpPr>
          <p:nvPr>
            <p:ph type="ftr" sz="quarter" idx="11"/>
          </p:nvPr>
        </p:nvSpPr>
        <p:spPr/>
        <p:txBody>
          <a:bodyPr/>
          <a:lstStyle/>
          <a:p>
            <a:r>
              <a:rPr lang="de-DE" smtClean="0"/>
              <a:t>@Bruno Kastelic-Sakoparnig</a:t>
            </a:r>
            <a:endParaRPr lang="de-DE"/>
          </a:p>
        </p:txBody>
      </p:sp>
      <p:sp>
        <p:nvSpPr>
          <p:cNvPr id="6" name="Foliennummernplatzhalter 5"/>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190848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474A644-B75B-450B-8D3E-B3D4CF03B20E}" type="datetime1">
              <a:rPr lang="de-DE" smtClean="0"/>
              <a:t>11.02.2019</a:t>
            </a:fld>
            <a:endParaRPr lang="de-DE"/>
          </a:p>
        </p:txBody>
      </p:sp>
      <p:sp>
        <p:nvSpPr>
          <p:cNvPr id="6" name="Fußzeilenplatzhalter 5"/>
          <p:cNvSpPr>
            <a:spLocks noGrp="1"/>
          </p:cNvSpPr>
          <p:nvPr>
            <p:ph type="ftr" sz="quarter" idx="11"/>
          </p:nvPr>
        </p:nvSpPr>
        <p:spPr/>
        <p:txBody>
          <a:bodyPr/>
          <a:lstStyle/>
          <a:p>
            <a:r>
              <a:rPr lang="de-DE" smtClean="0"/>
              <a:t>@Bruno Kastelic-Sakoparnig</a:t>
            </a:r>
            <a:endParaRPr lang="de-DE"/>
          </a:p>
        </p:txBody>
      </p:sp>
      <p:sp>
        <p:nvSpPr>
          <p:cNvPr id="7" name="Foliennummernplatzhalter 6"/>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215703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BA7F8AE-9251-48AB-B28A-B5F844AEA786}" type="datetime1">
              <a:rPr lang="de-DE" smtClean="0"/>
              <a:t>11.02.2019</a:t>
            </a:fld>
            <a:endParaRPr lang="de-DE"/>
          </a:p>
        </p:txBody>
      </p:sp>
      <p:sp>
        <p:nvSpPr>
          <p:cNvPr id="8" name="Fußzeilenplatzhalter 7"/>
          <p:cNvSpPr>
            <a:spLocks noGrp="1"/>
          </p:cNvSpPr>
          <p:nvPr>
            <p:ph type="ftr" sz="quarter" idx="11"/>
          </p:nvPr>
        </p:nvSpPr>
        <p:spPr/>
        <p:txBody>
          <a:bodyPr/>
          <a:lstStyle/>
          <a:p>
            <a:r>
              <a:rPr lang="de-DE" smtClean="0"/>
              <a:t>@Bruno Kastelic-Sakoparnig</a:t>
            </a:r>
            <a:endParaRPr lang="de-DE"/>
          </a:p>
        </p:txBody>
      </p:sp>
      <p:sp>
        <p:nvSpPr>
          <p:cNvPr id="9" name="Foliennummernplatzhalter 8"/>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108328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5B3E765-F791-4E5D-B911-83495BD00ED8}" type="datetime1">
              <a:rPr lang="de-DE" smtClean="0"/>
              <a:t>11.02.2019</a:t>
            </a:fld>
            <a:endParaRPr lang="de-DE"/>
          </a:p>
        </p:txBody>
      </p:sp>
      <p:sp>
        <p:nvSpPr>
          <p:cNvPr id="4" name="Fußzeilenplatzhalter 3"/>
          <p:cNvSpPr>
            <a:spLocks noGrp="1"/>
          </p:cNvSpPr>
          <p:nvPr>
            <p:ph type="ftr" sz="quarter" idx="11"/>
          </p:nvPr>
        </p:nvSpPr>
        <p:spPr/>
        <p:txBody>
          <a:bodyPr/>
          <a:lstStyle/>
          <a:p>
            <a:r>
              <a:rPr lang="de-DE" smtClean="0"/>
              <a:t>@Bruno Kastelic-Sakoparnig</a:t>
            </a:r>
            <a:endParaRPr lang="de-DE"/>
          </a:p>
        </p:txBody>
      </p:sp>
      <p:sp>
        <p:nvSpPr>
          <p:cNvPr id="5" name="Foliennummernplatzhalter 4"/>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2260664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627F3FE-3035-4904-9B79-AF6E44CEF0AB}" type="datetime1">
              <a:rPr lang="de-DE" smtClean="0"/>
              <a:t>11.02.2019</a:t>
            </a:fld>
            <a:endParaRPr lang="de-DE"/>
          </a:p>
        </p:txBody>
      </p:sp>
      <p:sp>
        <p:nvSpPr>
          <p:cNvPr id="3" name="Fußzeilenplatzhalter 2"/>
          <p:cNvSpPr>
            <a:spLocks noGrp="1"/>
          </p:cNvSpPr>
          <p:nvPr>
            <p:ph type="ftr" sz="quarter" idx="11"/>
          </p:nvPr>
        </p:nvSpPr>
        <p:spPr/>
        <p:txBody>
          <a:bodyPr/>
          <a:lstStyle/>
          <a:p>
            <a:r>
              <a:rPr lang="de-DE" smtClean="0"/>
              <a:t>@Bruno Kastelic-Sakoparnig</a:t>
            </a:r>
            <a:endParaRPr lang="de-DE"/>
          </a:p>
        </p:txBody>
      </p:sp>
      <p:sp>
        <p:nvSpPr>
          <p:cNvPr id="4" name="Foliennummernplatzhalter 3"/>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2501136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4EF680DD-F583-4EE3-A08A-58170F2F16E4}" type="datetime1">
              <a:rPr lang="de-DE" smtClean="0"/>
              <a:t>11.02.2019</a:t>
            </a:fld>
            <a:endParaRPr lang="de-DE"/>
          </a:p>
        </p:txBody>
      </p:sp>
      <p:sp>
        <p:nvSpPr>
          <p:cNvPr id="6" name="Fußzeilenplatzhalter 5"/>
          <p:cNvSpPr>
            <a:spLocks noGrp="1"/>
          </p:cNvSpPr>
          <p:nvPr>
            <p:ph type="ftr" sz="quarter" idx="11"/>
          </p:nvPr>
        </p:nvSpPr>
        <p:spPr/>
        <p:txBody>
          <a:bodyPr/>
          <a:lstStyle/>
          <a:p>
            <a:r>
              <a:rPr lang="de-DE" smtClean="0"/>
              <a:t>@Bruno Kastelic-Sakoparnig</a:t>
            </a:r>
            <a:endParaRPr lang="de-DE"/>
          </a:p>
        </p:txBody>
      </p:sp>
      <p:sp>
        <p:nvSpPr>
          <p:cNvPr id="7" name="Foliennummernplatzhalter 6"/>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253660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137D988C-29AA-4C72-9DF1-BD5A5F48226D}" type="datetime1">
              <a:rPr lang="de-DE" smtClean="0"/>
              <a:t>11.02.2019</a:t>
            </a:fld>
            <a:endParaRPr lang="de-DE"/>
          </a:p>
        </p:txBody>
      </p:sp>
      <p:sp>
        <p:nvSpPr>
          <p:cNvPr id="6" name="Fußzeilenplatzhalter 5"/>
          <p:cNvSpPr>
            <a:spLocks noGrp="1"/>
          </p:cNvSpPr>
          <p:nvPr>
            <p:ph type="ftr" sz="quarter" idx="11"/>
          </p:nvPr>
        </p:nvSpPr>
        <p:spPr/>
        <p:txBody>
          <a:bodyPr/>
          <a:lstStyle/>
          <a:p>
            <a:r>
              <a:rPr lang="de-DE" smtClean="0"/>
              <a:t>@Bruno Kastelic-Sakoparnig</a:t>
            </a:r>
            <a:endParaRPr lang="de-DE"/>
          </a:p>
        </p:txBody>
      </p:sp>
      <p:sp>
        <p:nvSpPr>
          <p:cNvPr id="7" name="Foliennummernplatzhalter 6"/>
          <p:cNvSpPr>
            <a:spLocks noGrp="1"/>
          </p:cNvSpPr>
          <p:nvPr>
            <p:ph type="sldNum" sz="quarter" idx="12"/>
          </p:nvPr>
        </p:nvSpPr>
        <p:spPr/>
        <p:txBody>
          <a:bodyPr/>
          <a:lstStyle/>
          <a:p>
            <a:fld id="{F9CCD0ED-86BA-4898-8C23-89556284E709}" type="slidenum">
              <a:rPr lang="de-DE" smtClean="0"/>
              <a:t>‹Nr.›</a:t>
            </a:fld>
            <a:endParaRPr lang="de-DE"/>
          </a:p>
        </p:txBody>
      </p:sp>
    </p:spTree>
    <p:extLst>
      <p:ext uri="{BB962C8B-B14F-4D97-AF65-F5344CB8AC3E}">
        <p14:creationId xmlns:p14="http://schemas.microsoft.com/office/powerpoint/2010/main" val="231593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D408B-A962-44F5-A02C-5E5BA9EBC312}" type="datetime1">
              <a:rPr lang="de-DE" smtClean="0"/>
              <a:t>11.02.2019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@Bruno Kastelic-Sakoparnig</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CD0ED-86BA-4898-8C23-89556284E709}" type="slidenum">
              <a:rPr lang="de-DE" smtClean="0"/>
              <a:t>‹Nr.›</a:t>
            </a:fld>
            <a:endParaRPr lang="de-DE"/>
          </a:p>
        </p:txBody>
      </p:sp>
    </p:spTree>
    <p:extLst>
      <p:ext uri="{BB962C8B-B14F-4D97-AF65-F5344CB8AC3E}">
        <p14:creationId xmlns:p14="http://schemas.microsoft.com/office/powerpoint/2010/main" val="3647527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Microsoft_PowerPoint_97-2003_Presentation1.ppt"/></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Microsoft_PowerPoint_97-2003_Presentation10.ppt"/></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1.xml"/><Relationship Id="rId1" Type="http://schemas.openxmlformats.org/officeDocument/2006/relationships/vmlDrawing" Target="../drawings/vmlDrawing98.vml"/><Relationship Id="rId5" Type="http://schemas.openxmlformats.org/officeDocument/2006/relationships/image" Target="../media/image1.emf"/><Relationship Id="rId4" Type="http://schemas.openxmlformats.org/officeDocument/2006/relationships/oleObject" Target="../embeddings/Microsoft_PowerPoint_97-2003_Presentation98.ppt"/></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1.xml"/><Relationship Id="rId1" Type="http://schemas.openxmlformats.org/officeDocument/2006/relationships/vmlDrawing" Target="../drawings/vmlDrawing99.vml"/><Relationship Id="rId5" Type="http://schemas.openxmlformats.org/officeDocument/2006/relationships/image" Target="../media/image1.emf"/><Relationship Id="rId4" Type="http://schemas.openxmlformats.org/officeDocument/2006/relationships/oleObject" Target="../embeddings/Microsoft_PowerPoint_97-2003_Presentation99.ppt"/></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1.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Microsoft_PowerPoint_97-2003_Presentation100.ppt"/></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1.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Microsoft_PowerPoint_97-2003_Presentation101.ppt"/></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1.xml"/><Relationship Id="rId1" Type="http://schemas.openxmlformats.org/officeDocument/2006/relationships/vmlDrawing" Target="../drawings/vmlDrawing102.vml"/><Relationship Id="rId5" Type="http://schemas.openxmlformats.org/officeDocument/2006/relationships/image" Target="../media/image1.emf"/><Relationship Id="rId4" Type="http://schemas.openxmlformats.org/officeDocument/2006/relationships/oleObject" Target="../embeddings/Microsoft_PowerPoint_97-2003_Presentation102.ppt"/></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1.xml"/><Relationship Id="rId1" Type="http://schemas.openxmlformats.org/officeDocument/2006/relationships/vmlDrawing" Target="../drawings/vmlDrawing103.vml"/><Relationship Id="rId5" Type="http://schemas.openxmlformats.org/officeDocument/2006/relationships/image" Target="../media/image1.emf"/><Relationship Id="rId4" Type="http://schemas.openxmlformats.org/officeDocument/2006/relationships/oleObject" Target="../embeddings/Microsoft_PowerPoint_97-2003_Presentation103.ppt"/></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Layout" Target="../slideLayouts/slideLayout1.xml"/><Relationship Id="rId1" Type="http://schemas.openxmlformats.org/officeDocument/2006/relationships/vmlDrawing" Target="../drawings/vmlDrawing104.vml"/><Relationship Id="rId5" Type="http://schemas.openxmlformats.org/officeDocument/2006/relationships/image" Target="../media/image1.emf"/><Relationship Id="rId4" Type="http://schemas.openxmlformats.org/officeDocument/2006/relationships/oleObject" Target="../embeddings/Microsoft_PowerPoint_97-2003_Presentation104.ppt"/></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1.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Microsoft_PowerPoint_97-2003_Presentation105.ppt"/></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1.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Microsoft_PowerPoint_97-2003_Presentation106.ppt"/></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1.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Microsoft_PowerPoint_97-2003_Presentation107.ppt"/></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Microsoft_PowerPoint_97-2003_Presentation11.ppt"/></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Layout" Target="../slideLayouts/slideLayout1.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Microsoft_PowerPoint_97-2003_Presentation108.ppt"/></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1.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Microsoft_PowerPoint_97-2003_Presentation109.ppt"/></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Layout" Target="../slideLayouts/slideLayout1.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Microsoft_PowerPoint_97-2003_Presentation110.ppt"/></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1.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Microsoft_PowerPoint_97-2003_Presentation111.ppt"/></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Layout" Target="../slideLayouts/slideLayout1.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Microsoft_PowerPoint_97-2003_Presentation112.ppt"/></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Layout" Target="../slideLayouts/slideLayout1.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Microsoft_PowerPoint_97-2003_Presentation113.ppt"/></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Layout" Target="../slideLayouts/slideLayout1.xml"/><Relationship Id="rId1" Type="http://schemas.openxmlformats.org/officeDocument/2006/relationships/vmlDrawing" Target="../drawings/vmlDrawing114.vml"/><Relationship Id="rId5" Type="http://schemas.openxmlformats.org/officeDocument/2006/relationships/image" Target="../media/image1.emf"/><Relationship Id="rId4" Type="http://schemas.openxmlformats.org/officeDocument/2006/relationships/oleObject" Target="../embeddings/Microsoft_PowerPoint_97-2003_Presentation114.ppt"/></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Layout" Target="../slideLayouts/slideLayout1.xml"/><Relationship Id="rId1" Type="http://schemas.openxmlformats.org/officeDocument/2006/relationships/vmlDrawing" Target="../drawings/vmlDrawing115.vml"/><Relationship Id="rId5" Type="http://schemas.openxmlformats.org/officeDocument/2006/relationships/image" Target="../media/image1.emf"/><Relationship Id="rId4" Type="http://schemas.openxmlformats.org/officeDocument/2006/relationships/oleObject" Target="../embeddings/Microsoft_PowerPoint_97-2003_Presentation115.ppt"/></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Layout" Target="../slideLayouts/slideLayout1.xml"/><Relationship Id="rId1" Type="http://schemas.openxmlformats.org/officeDocument/2006/relationships/vmlDrawing" Target="../drawings/vmlDrawing116.vml"/><Relationship Id="rId5" Type="http://schemas.openxmlformats.org/officeDocument/2006/relationships/image" Target="../media/image1.emf"/><Relationship Id="rId4" Type="http://schemas.openxmlformats.org/officeDocument/2006/relationships/oleObject" Target="../embeddings/Microsoft_PowerPoint_97-2003_Presentation116.ppt"/></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Layout" Target="../slideLayouts/slideLayout1.xml"/><Relationship Id="rId1" Type="http://schemas.openxmlformats.org/officeDocument/2006/relationships/vmlDrawing" Target="../drawings/vmlDrawing117.vml"/><Relationship Id="rId5" Type="http://schemas.openxmlformats.org/officeDocument/2006/relationships/image" Target="../media/image19.emf"/><Relationship Id="rId4" Type="http://schemas.openxmlformats.org/officeDocument/2006/relationships/oleObject" Target="../embeddings/Microsoft_PowerPoint_97-2003_Presentation117.ppt"/></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Microsoft_PowerPoint_97-2003_Presentation12.ppt"/></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Layout" Target="../slideLayouts/slideLayout1.xml"/><Relationship Id="rId1" Type="http://schemas.openxmlformats.org/officeDocument/2006/relationships/vmlDrawing" Target="../drawings/vmlDrawing118.vml"/><Relationship Id="rId5" Type="http://schemas.openxmlformats.org/officeDocument/2006/relationships/image" Target="../media/image19.emf"/><Relationship Id="rId4" Type="http://schemas.openxmlformats.org/officeDocument/2006/relationships/oleObject" Target="../embeddings/Microsoft_PowerPoint_97-2003_Presentation118.ppt"/></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Layout" Target="../slideLayouts/slideLayout1.xml"/><Relationship Id="rId1" Type="http://schemas.openxmlformats.org/officeDocument/2006/relationships/vmlDrawing" Target="../drawings/vmlDrawing119.vml"/><Relationship Id="rId5" Type="http://schemas.openxmlformats.org/officeDocument/2006/relationships/image" Target="../media/image19.emf"/><Relationship Id="rId4" Type="http://schemas.openxmlformats.org/officeDocument/2006/relationships/oleObject" Target="../embeddings/Microsoft_PowerPoint_97-2003_Presentation119.ppt"/></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Layout" Target="../slideLayouts/slideLayout1.xml"/><Relationship Id="rId1" Type="http://schemas.openxmlformats.org/officeDocument/2006/relationships/vmlDrawing" Target="../drawings/vmlDrawing120.vml"/><Relationship Id="rId5" Type="http://schemas.openxmlformats.org/officeDocument/2006/relationships/image" Target="../media/image19.emf"/><Relationship Id="rId4" Type="http://schemas.openxmlformats.org/officeDocument/2006/relationships/oleObject" Target="../embeddings/Microsoft_PowerPoint_97-2003_Presentation120.ppt"/></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Layout" Target="../slideLayouts/slideLayout1.xml"/><Relationship Id="rId1" Type="http://schemas.openxmlformats.org/officeDocument/2006/relationships/vmlDrawing" Target="../drawings/vmlDrawing121.vml"/><Relationship Id="rId5" Type="http://schemas.openxmlformats.org/officeDocument/2006/relationships/image" Target="../media/image19.emf"/><Relationship Id="rId4" Type="http://schemas.openxmlformats.org/officeDocument/2006/relationships/oleObject" Target="../embeddings/Microsoft_PowerPoint_97-2003_Presentation121.ppt"/></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Layout" Target="../slideLayouts/slideLayout1.xml"/><Relationship Id="rId1" Type="http://schemas.openxmlformats.org/officeDocument/2006/relationships/vmlDrawing" Target="../drawings/vmlDrawing122.vml"/><Relationship Id="rId5" Type="http://schemas.openxmlformats.org/officeDocument/2006/relationships/image" Target="../media/image19.emf"/><Relationship Id="rId4" Type="http://schemas.openxmlformats.org/officeDocument/2006/relationships/oleObject" Target="../embeddings/Microsoft_PowerPoint_97-2003_Presentation122.ppt"/></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Layout" Target="../slideLayouts/slideLayout1.xml"/><Relationship Id="rId1" Type="http://schemas.openxmlformats.org/officeDocument/2006/relationships/vmlDrawing" Target="../drawings/vmlDrawing123.vml"/><Relationship Id="rId5" Type="http://schemas.openxmlformats.org/officeDocument/2006/relationships/image" Target="../media/image19.emf"/><Relationship Id="rId4" Type="http://schemas.openxmlformats.org/officeDocument/2006/relationships/oleObject" Target="../embeddings/Microsoft_PowerPoint_97-2003_Presentation123.ppt"/></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Layout" Target="../slideLayouts/slideLayout1.xml"/><Relationship Id="rId1" Type="http://schemas.openxmlformats.org/officeDocument/2006/relationships/vmlDrawing" Target="../drawings/vmlDrawing124.vml"/><Relationship Id="rId5" Type="http://schemas.openxmlformats.org/officeDocument/2006/relationships/image" Target="../media/image19.emf"/><Relationship Id="rId4" Type="http://schemas.openxmlformats.org/officeDocument/2006/relationships/oleObject" Target="../embeddings/Microsoft_PowerPoint_97-2003_Presentation124.ppt"/></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Layout" Target="../slideLayouts/slideLayout1.xml"/><Relationship Id="rId1" Type="http://schemas.openxmlformats.org/officeDocument/2006/relationships/vmlDrawing" Target="../drawings/vmlDrawing125.vml"/><Relationship Id="rId5" Type="http://schemas.openxmlformats.org/officeDocument/2006/relationships/image" Target="../media/image19.emf"/><Relationship Id="rId4" Type="http://schemas.openxmlformats.org/officeDocument/2006/relationships/oleObject" Target="../embeddings/Microsoft_PowerPoint_97-2003_Presentation125.ppt"/></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Layout" Target="../slideLayouts/slideLayout1.xml"/><Relationship Id="rId1" Type="http://schemas.openxmlformats.org/officeDocument/2006/relationships/vmlDrawing" Target="../drawings/vmlDrawing126.vml"/><Relationship Id="rId5" Type="http://schemas.openxmlformats.org/officeDocument/2006/relationships/image" Target="../media/image19.emf"/><Relationship Id="rId4" Type="http://schemas.openxmlformats.org/officeDocument/2006/relationships/oleObject" Target="../embeddings/Microsoft_PowerPoint_97-2003_Presentation126.ppt"/></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Layout" Target="../slideLayouts/slideLayout1.xml"/><Relationship Id="rId1" Type="http://schemas.openxmlformats.org/officeDocument/2006/relationships/vmlDrawing" Target="../drawings/vmlDrawing127.vml"/><Relationship Id="rId5" Type="http://schemas.openxmlformats.org/officeDocument/2006/relationships/image" Target="../media/image19.emf"/><Relationship Id="rId4" Type="http://schemas.openxmlformats.org/officeDocument/2006/relationships/oleObject" Target="../embeddings/Microsoft_PowerPoint_97-2003_Presentation127.ppt"/></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Microsoft_PowerPoint_97-2003_Presentation13.ppt"/></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Layout" Target="../slideLayouts/slideLayout1.xml"/><Relationship Id="rId1" Type="http://schemas.openxmlformats.org/officeDocument/2006/relationships/vmlDrawing" Target="../drawings/vmlDrawing128.vml"/><Relationship Id="rId5" Type="http://schemas.openxmlformats.org/officeDocument/2006/relationships/image" Target="../media/image19.emf"/><Relationship Id="rId4" Type="http://schemas.openxmlformats.org/officeDocument/2006/relationships/oleObject" Target="../embeddings/Microsoft_PowerPoint_97-2003_Presentation128.ppt"/></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Layout" Target="../slideLayouts/slideLayout1.xml"/><Relationship Id="rId1" Type="http://schemas.openxmlformats.org/officeDocument/2006/relationships/vmlDrawing" Target="../drawings/vmlDrawing129.vml"/><Relationship Id="rId5" Type="http://schemas.openxmlformats.org/officeDocument/2006/relationships/image" Target="../media/image19.emf"/><Relationship Id="rId4" Type="http://schemas.openxmlformats.org/officeDocument/2006/relationships/oleObject" Target="../embeddings/Microsoft_PowerPoint_97-2003_Presentation129.ppt"/></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Layout" Target="../slideLayouts/slideLayout1.xml"/><Relationship Id="rId1" Type="http://schemas.openxmlformats.org/officeDocument/2006/relationships/vmlDrawing" Target="../drawings/vmlDrawing130.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Microsoft_PowerPoint_97-2003_Presentation130.ppt"/></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Layout" Target="../slideLayouts/slideLayout1.xml"/><Relationship Id="rId1" Type="http://schemas.openxmlformats.org/officeDocument/2006/relationships/vmlDrawing" Target="../drawings/vmlDrawing131.vml"/><Relationship Id="rId5" Type="http://schemas.openxmlformats.org/officeDocument/2006/relationships/image" Target="../media/image19.emf"/><Relationship Id="rId4" Type="http://schemas.openxmlformats.org/officeDocument/2006/relationships/oleObject" Target="../embeddings/Microsoft_PowerPoint_97-2003_Presentation131.ppt"/></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32.bin"/><Relationship Id="rId2" Type="http://schemas.openxmlformats.org/officeDocument/2006/relationships/slideLayout" Target="../slideLayouts/slideLayout1.xml"/><Relationship Id="rId1" Type="http://schemas.openxmlformats.org/officeDocument/2006/relationships/vmlDrawing" Target="../drawings/vmlDrawing132.vml"/><Relationship Id="rId5" Type="http://schemas.openxmlformats.org/officeDocument/2006/relationships/image" Target="../media/image19.emf"/><Relationship Id="rId4" Type="http://schemas.openxmlformats.org/officeDocument/2006/relationships/oleObject" Target="../embeddings/Microsoft_PowerPoint_97-2003_Presentation132.ppt"/></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Layout" Target="../slideLayouts/slideLayout1.xml"/><Relationship Id="rId1" Type="http://schemas.openxmlformats.org/officeDocument/2006/relationships/vmlDrawing" Target="../drawings/vmlDrawing133.vml"/><Relationship Id="rId5" Type="http://schemas.openxmlformats.org/officeDocument/2006/relationships/image" Target="../media/image19.emf"/><Relationship Id="rId4" Type="http://schemas.openxmlformats.org/officeDocument/2006/relationships/oleObject" Target="../embeddings/Microsoft_PowerPoint_97-2003_Presentation133.ppt"/></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Layout" Target="../slideLayouts/slideLayout1.xml"/><Relationship Id="rId1" Type="http://schemas.openxmlformats.org/officeDocument/2006/relationships/vmlDrawing" Target="../drawings/vmlDrawing134.vml"/><Relationship Id="rId5" Type="http://schemas.openxmlformats.org/officeDocument/2006/relationships/image" Target="../media/image19.emf"/><Relationship Id="rId4" Type="http://schemas.openxmlformats.org/officeDocument/2006/relationships/oleObject" Target="../embeddings/Microsoft_PowerPoint_97-2003_Presentation134.ppt"/></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135.bin"/><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vmlDrawing" Target="../drawings/vmlDrawing135.vml"/><Relationship Id="rId6" Type="http://schemas.openxmlformats.org/officeDocument/2006/relationships/image" Target="../media/image21.png"/><Relationship Id="rId5" Type="http://schemas.openxmlformats.org/officeDocument/2006/relationships/image" Target="../media/image19.emf"/><Relationship Id="rId4" Type="http://schemas.openxmlformats.org/officeDocument/2006/relationships/oleObject" Target="../embeddings/Microsoft_PowerPoint_97-2003_Presentation135.ppt"/></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Layout" Target="../slideLayouts/slideLayout1.xml"/><Relationship Id="rId1" Type="http://schemas.openxmlformats.org/officeDocument/2006/relationships/vmlDrawing" Target="../drawings/vmlDrawing136.vml"/><Relationship Id="rId5" Type="http://schemas.openxmlformats.org/officeDocument/2006/relationships/image" Target="../media/image19.emf"/><Relationship Id="rId4" Type="http://schemas.openxmlformats.org/officeDocument/2006/relationships/oleObject" Target="../embeddings/Microsoft_PowerPoint_97-2003_Presentation136.ppt"/></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Layout" Target="../slideLayouts/slideLayout1.xml"/><Relationship Id="rId1" Type="http://schemas.openxmlformats.org/officeDocument/2006/relationships/vmlDrawing" Target="../drawings/vmlDrawing137.vml"/><Relationship Id="rId5" Type="http://schemas.openxmlformats.org/officeDocument/2006/relationships/image" Target="../media/image19.emf"/><Relationship Id="rId4" Type="http://schemas.openxmlformats.org/officeDocument/2006/relationships/oleObject" Target="../embeddings/Microsoft_PowerPoint_97-2003_Presentation137.ppt"/></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Microsoft_PowerPoint_97-2003_Presentation14.ppt"/></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Layout" Target="../slideLayouts/slideLayout1.xml"/><Relationship Id="rId1" Type="http://schemas.openxmlformats.org/officeDocument/2006/relationships/vmlDrawing" Target="../drawings/vmlDrawing138.vml"/><Relationship Id="rId5" Type="http://schemas.openxmlformats.org/officeDocument/2006/relationships/image" Target="../media/image19.emf"/><Relationship Id="rId4" Type="http://schemas.openxmlformats.org/officeDocument/2006/relationships/oleObject" Target="../embeddings/Microsoft_PowerPoint_97-2003_Presentation138.ppt"/></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39.bin"/><Relationship Id="rId2" Type="http://schemas.openxmlformats.org/officeDocument/2006/relationships/slideLayout" Target="../slideLayouts/slideLayout1.xml"/><Relationship Id="rId1" Type="http://schemas.openxmlformats.org/officeDocument/2006/relationships/vmlDrawing" Target="../drawings/vmlDrawing139.vml"/><Relationship Id="rId5" Type="http://schemas.openxmlformats.org/officeDocument/2006/relationships/image" Target="../media/image19.emf"/><Relationship Id="rId4" Type="http://schemas.openxmlformats.org/officeDocument/2006/relationships/oleObject" Target="../embeddings/Microsoft_PowerPoint_97-2003_Presentation139.ppt"/></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Layout" Target="../slideLayouts/slideLayout1.xml"/><Relationship Id="rId1" Type="http://schemas.openxmlformats.org/officeDocument/2006/relationships/vmlDrawing" Target="../drawings/vmlDrawing140.vml"/><Relationship Id="rId5" Type="http://schemas.openxmlformats.org/officeDocument/2006/relationships/image" Target="../media/image19.emf"/><Relationship Id="rId4" Type="http://schemas.openxmlformats.org/officeDocument/2006/relationships/oleObject" Target="../embeddings/Microsoft_PowerPoint_97-2003_Presentation140.ppt"/></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Layout" Target="../slideLayouts/slideLayout1.xml"/><Relationship Id="rId1" Type="http://schemas.openxmlformats.org/officeDocument/2006/relationships/vmlDrawing" Target="../drawings/vmlDrawing141.vml"/><Relationship Id="rId5" Type="http://schemas.openxmlformats.org/officeDocument/2006/relationships/image" Target="../media/image19.emf"/><Relationship Id="rId4" Type="http://schemas.openxmlformats.org/officeDocument/2006/relationships/oleObject" Target="../embeddings/Microsoft_PowerPoint_97-2003_Presentation141.ppt"/></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Layout" Target="../slideLayouts/slideLayout1.xml"/><Relationship Id="rId1" Type="http://schemas.openxmlformats.org/officeDocument/2006/relationships/vmlDrawing" Target="../drawings/vmlDrawing142.vml"/><Relationship Id="rId5" Type="http://schemas.openxmlformats.org/officeDocument/2006/relationships/image" Target="../media/image19.emf"/><Relationship Id="rId4" Type="http://schemas.openxmlformats.org/officeDocument/2006/relationships/oleObject" Target="../embeddings/Microsoft_PowerPoint_97-2003_Presentation142.ppt"/></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43.bin"/><Relationship Id="rId2" Type="http://schemas.openxmlformats.org/officeDocument/2006/relationships/slideLayout" Target="../slideLayouts/slideLayout1.xml"/><Relationship Id="rId1" Type="http://schemas.openxmlformats.org/officeDocument/2006/relationships/vmlDrawing" Target="../drawings/vmlDrawing143.vml"/><Relationship Id="rId5" Type="http://schemas.openxmlformats.org/officeDocument/2006/relationships/image" Target="../media/image19.emf"/><Relationship Id="rId4" Type="http://schemas.openxmlformats.org/officeDocument/2006/relationships/oleObject" Target="../embeddings/Microsoft_PowerPoint_97-2003_Presentation143.ppt"/></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Layout" Target="../slideLayouts/slideLayout1.xml"/><Relationship Id="rId1" Type="http://schemas.openxmlformats.org/officeDocument/2006/relationships/vmlDrawing" Target="../drawings/vmlDrawing144.vml"/><Relationship Id="rId5" Type="http://schemas.openxmlformats.org/officeDocument/2006/relationships/image" Target="../media/image19.emf"/><Relationship Id="rId4" Type="http://schemas.openxmlformats.org/officeDocument/2006/relationships/oleObject" Target="../embeddings/Microsoft_PowerPoint_97-2003_Presentation144.ppt"/></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Layout" Target="../slideLayouts/slideLayout1.xml"/><Relationship Id="rId1" Type="http://schemas.openxmlformats.org/officeDocument/2006/relationships/vmlDrawing" Target="../drawings/vmlDrawing145.vml"/><Relationship Id="rId5" Type="http://schemas.openxmlformats.org/officeDocument/2006/relationships/image" Target="../media/image19.emf"/><Relationship Id="rId4" Type="http://schemas.openxmlformats.org/officeDocument/2006/relationships/oleObject" Target="../embeddings/Microsoft_PowerPoint_97-2003_Presentation145.ppt"/></Relationships>
</file>

<file path=ppt/slides/_rels/slide148.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Layout" Target="../slideLayouts/slideLayout1.xml"/><Relationship Id="rId1" Type="http://schemas.openxmlformats.org/officeDocument/2006/relationships/vmlDrawing" Target="../drawings/vmlDrawing146.vml"/><Relationship Id="rId5" Type="http://schemas.openxmlformats.org/officeDocument/2006/relationships/image" Target="../media/image19.emf"/><Relationship Id="rId4" Type="http://schemas.openxmlformats.org/officeDocument/2006/relationships/oleObject" Target="../embeddings/Microsoft_PowerPoint_97-2003_Presentation146.ppt"/></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Layout" Target="../slideLayouts/slideLayout1.xml"/><Relationship Id="rId1" Type="http://schemas.openxmlformats.org/officeDocument/2006/relationships/vmlDrawing" Target="../drawings/vmlDrawing147.vml"/><Relationship Id="rId5" Type="http://schemas.openxmlformats.org/officeDocument/2006/relationships/image" Target="../media/image19.emf"/><Relationship Id="rId4" Type="http://schemas.openxmlformats.org/officeDocument/2006/relationships/oleObject" Target="../embeddings/Microsoft_PowerPoint_97-2003_Presentation147.ppt"/></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Microsoft_PowerPoint_97-2003_Presentation15.ppt"/></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148.bin"/><Relationship Id="rId2" Type="http://schemas.openxmlformats.org/officeDocument/2006/relationships/slideLayout" Target="../slideLayouts/slideLayout1.xml"/><Relationship Id="rId1" Type="http://schemas.openxmlformats.org/officeDocument/2006/relationships/vmlDrawing" Target="../drawings/vmlDrawing148.vml"/><Relationship Id="rId5" Type="http://schemas.openxmlformats.org/officeDocument/2006/relationships/image" Target="../media/image19.emf"/><Relationship Id="rId4" Type="http://schemas.openxmlformats.org/officeDocument/2006/relationships/oleObject" Target="../embeddings/Microsoft_PowerPoint_97-2003_Presentation148.ppt"/></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49.bin"/><Relationship Id="rId2" Type="http://schemas.openxmlformats.org/officeDocument/2006/relationships/slideLayout" Target="../slideLayouts/slideLayout1.xml"/><Relationship Id="rId1" Type="http://schemas.openxmlformats.org/officeDocument/2006/relationships/vmlDrawing" Target="../drawings/vmlDrawing149.vml"/><Relationship Id="rId5" Type="http://schemas.openxmlformats.org/officeDocument/2006/relationships/image" Target="../media/image19.emf"/><Relationship Id="rId4" Type="http://schemas.openxmlformats.org/officeDocument/2006/relationships/oleObject" Target="../embeddings/Microsoft_PowerPoint_97-2003_Presentation149.ppt"/></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Layout" Target="../slideLayouts/slideLayout1.xml"/><Relationship Id="rId1" Type="http://schemas.openxmlformats.org/officeDocument/2006/relationships/vmlDrawing" Target="../drawings/vmlDrawing150.vml"/><Relationship Id="rId6" Type="http://schemas.openxmlformats.org/officeDocument/2006/relationships/image" Target="../media/image23.png"/><Relationship Id="rId5" Type="http://schemas.openxmlformats.org/officeDocument/2006/relationships/image" Target="../media/image19.emf"/><Relationship Id="rId4" Type="http://schemas.openxmlformats.org/officeDocument/2006/relationships/oleObject" Target="../embeddings/Microsoft_PowerPoint_97-2003_Presentation150.ppt"/></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Layout" Target="../slideLayouts/slideLayout1.xml"/><Relationship Id="rId1" Type="http://schemas.openxmlformats.org/officeDocument/2006/relationships/vmlDrawing" Target="../drawings/vmlDrawing151.vml"/><Relationship Id="rId5" Type="http://schemas.openxmlformats.org/officeDocument/2006/relationships/image" Target="../media/image19.emf"/><Relationship Id="rId4" Type="http://schemas.openxmlformats.org/officeDocument/2006/relationships/oleObject" Target="../embeddings/Microsoft_PowerPoint_97-2003_Presentation151.ppt"/></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152.bin"/><Relationship Id="rId2" Type="http://schemas.openxmlformats.org/officeDocument/2006/relationships/slideLayout" Target="../slideLayouts/slideLayout1.xml"/><Relationship Id="rId1" Type="http://schemas.openxmlformats.org/officeDocument/2006/relationships/vmlDrawing" Target="../drawings/vmlDrawing152.vml"/><Relationship Id="rId5" Type="http://schemas.openxmlformats.org/officeDocument/2006/relationships/image" Target="../media/image19.emf"/><Relationship Id="rId4" Type="http://schemas.openxmlformats.org/officeDocument/2006/relationships/oleObject" Target="../embeddings/Microsoft_PowerPoint_97-2003_Presentation152.ppt"/></Relationships>
</file>

<file path=ppt/slides/_rels/slide155.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Layout" Target="../slideLayouts/slideLayout1.xml"/><Relationship Id="rId1" Type="http://schemas.openxmlformats.org/officeDocument/2006/relationships/vmlDrawing" Target="../drawings/vmlDrawing153.vml"/><Relationship Id="rId5" Type="http://schemas.openxmlformats.org/officeDocument/2006/relationships/image" Target="../media/image19.emf"/><Relationship Id="rId4" Type="http://schemas.openxmlformats.org/officeDocument/2006/relationships/oleObject" Target="../embeddings/Microsoft_PowerPoint_97-2003_Presentation153.ppt"/></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Layout" Target="../slideLayouts/slideLayout1.xml"/><Relationship Id="rId1" Type="http://schemas.openxmlformats.org/officeDocument/2006/relationships/vmlDrawing" Target="../drawings/vmlDrawing154.vml"/><Relationship Id="rId5" Type="http://schemas.openxmlformats.org/officeDocument/2006/relationships/image" Target="../media/image19.emf"/><Relationship Id="rId4" Type="http://schemas.openxmlformats.org/officeDocument/2006/relationships/oleObject" Target="../embeddings/Microsoft_PowerPoint_97-2003_Presentation154.ppt"/></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155.bin"/><Relationship Id="rId2" Type="http://schemas.openxmlformats.org/officeDocument/2006/relationships/slideLayout" Target="../slideLayouts/slideLayout1.xml"/><Relationship Id="rId1" Type="http://schemas.openxmlformats.org/officeDocument/2006/relationships/vmlDrawing" Target="../drawings/vmlDrawing155.vml"/><Relationship Id="rId5" Type="http://schemas.openxmlformats.org/officeDocument/2006/relationships/image" Target="../media/image19.emf"/><Relationship Id="rId4" Type="http://schemas.openxmlformats.org/officeDocument/2006/relationships/oleObject" Target="../embeddings/Microsoft_PowerPoint_97-2003_Presentation155.ppt"/></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156.bin"/><Relationship Id="rId2" Type="http://schemas.openxmlformats.org/officeDocument/2006/relationships/slideLayout" Target="../slideLayouts/slideLayout1.xml"/><Relationship Id="rId1" Type="http://schemas.openxmlformats.org/officeDocument/2006/relationships/vmlDrawing" Target="../drawings/vmlDrawing156.vml"/><Relationship Id="rId5" Type="http://schemas.openxmlformats.org/officeDocument/2006/relationships/image" Target="../media/image19.emf"/><Relationship Id="rId4" Type="http://schemas.openxmlformats.org/officeDocument/2006/relationships/oleObject" Target="../embeddings/Microsoft_PowerPoint_97-2003_Presentation156.ppt"/></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157.bin"/><Relationship Id="rId2" Type="http://schemas.openxmlformats.org/officeDocument/2006/relationships/slideLayout" Target="../slideLayouts/slideLayout1.xml"/><Relationship Id="rId1" Type="http://schemas.openxmlformats.org/officeDocument/2006/relationships/vmlDrawing" Target="../drawings/vmlDrawing157.vml"/><Relationship Id="rId5" Type="http://schemas.openxmlformats.org/officeDocument/2006/relationships/image" Target="../media/image19.emf"/><Relationship Id="rId4" Type="http://schemas.openxmlformats.org/officeDocument/2006/relationships/oleObject" Target="../embeddings/Microsoft_PowerPoint_97-2003_Presentation157.ppt"/></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Microsoft_PowerPoint_97-2003_Presentation16.ppt"/></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158.bin"/><Relationship Id="rId2" Type="http://schemas.openxmlformats.org/officeDocument/2006/relationships/slideLayout" Target="../slideLayouts/slideLayout1.xml"/><Relationship Id="rId1" Type="http://schemas.openxmlformats.org/officeDocument/2006/relationships/vmlDrawing" Target="../drawings/vmlDrawing158.vml"/><Relationship Id="rId5" Type="http://schemas.openxmlformats.org/officeDocument/2006/relationships/image" Target="../media/image19.emf"/><Relationship Id="rId4" Type="http://schemas.openxmlformats.org/officeDocument/2006/relationships/oleObject" Target="../embeddings/Microsoft_PowerPoint_97-2003_Presentation158.ppt"/></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159.bin"/><Relationship Id="rId2" Type="http://schemas.openxmlformats.org/officeDocument/2006/relationships/slideLayout" Target="../slideLayouts/slideLayout1.xml"/><Relationship Id="rId1" Type="http://schemas.openxmlformats.org/officeDocument/2006/relationships/vmlDrawing" Target="../drawings/vmlDrawing159.vml"/><Relationship Id="rId5" Type="http://schemas.openxmlformats.org/officeDocument/2006/relationships/image" Target="../media/image19.emf"/><Relationship Id="rId4" Type="http://schemas.openxmlformats.org/officeDocument/2006/relationships/oleObject" Target="../embeddings/Microsoft_PowerPoint_97-2003_Presentation159.ppt"/></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Layout" Target="../slideLayouts/slideLayout1.xml"/><Relationship Id="rId1" Type="http://schemas.openxmlformats.org/officeDocument/2006/relationships/vmlDrawing" Target="../drawings/vmlDrawing160.vml"/><Relationship Id="rId5" Type="http://schemas.openxmlformats.org/officeDocument/2006/relationships/image" Target="../media/image19.emf"/><Relationship Id="rId4" Type="http://schemas.openxmlformats.org/officeDocument/2006/relationships/oleObject" Target="../embeddings/Microsoft_PowerPoint_97-2003_Presentation160.ppt"/></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Layout" Target="../slideLayouts/slideLayout1.xml"/><Relationship Id="rId1" Type="http://schemas.openxmlformats.org/officeDocument/2006/relationships/vmlDrawing" Target="../drawings/vmlDrawing161.vml"/><Relationship Id="rId5" Type="http://schemas.openxmlformats.org/officeDocument/2006/relationships/image" Target="../media/image19.emf"/><Relationship Id="rId4" Type="http://schemas.openxmlformats.org/officeDocument/2006/relationships/oleObject" Target="../embeddings/Microsoft_PowerPoint_97-2003_Presentation161.ppt"/></Relationships>
</file>

<file path=ppt/slides/_rels/slide164.xml.rels><?xml version="1.0" encoding="UTF-8" standalone="yes"?>
<Relationships xmlns="http://schemas.openxmlformats.org/package/2006/relationships"><Relationship Id="rId3" Type="http://schemas.openxmlformats.org/officeDocument/2006/relationships/oleObject" Target="../embeddings/oleObject162.bin"/><Relationship Id="rId2" Type="http://schemas.openxmlformats.org/officeDocument/2006/relationships/slideLayout" Target="../slideLayouts/slideLayout1.xml"/><Relationship Id="rId1" Type="http://schemas.openxmlformats.org/officeDocument/2006/relationships/vmlDrawing" Target="../drawings/vmlDrawing162.vml"/><Relationship Id="rId5" Type="http://schemas.openxmlformats.org/officeDocument/2006/relationships/image" Target="../media/image19.emf"/><Relationship Id="rId4" Type="http://schemas.openxmlformats.org/officeDocument/2006/relationships/oleObject" Target="../embeddings/Microsoft_PowerPoint_97-2003_Presentation162.ppt"/></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Layout" Target="../slideLayouts/slideLayout1.xml"/><Relationship Id="rId1" Type="http://schemas.openxmlformats.org/officeDocument/2006/relationships/vmlDrawing" Target="../drawings/vmlDrawing163.vml"/><Relationship Id="rId6" Type="http://schemas.openxmlformats.org/officeDocument/2006/relationships/image" Target="../media/image24.png"/><Relationship Id="rId5" Type="http://schemas.openxmlformats.org/officeDocument/2006/relationships/image" Target="../media/image19.emf"/><Relationship Id="rId4" Type="http://schemas.openxmlformats.org/officeDocument/2006/relationships/oleObject" Target="../embeddings/Microsoft_PowerPoint_97-2003_Presentation163.ppt"/></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164.bin"/><Relationship Id="rId2" Type="http://schemas.openxmlformats.org/officeDocument/2006/relationships/slideLayout" Target="../slideLayouts/slideLayout1.xml"/><Relationship Id="rId1" Type="http://schemas.openxmlformats.org/officeDocument/2006/relationships/vmlDrawing" Target="../drawings/vmlDrawing164.vml"/><Relationship Id="rId5" Type="http://schemas.openxmlformats.org/officeDocument/2006/relationships/image" Target="../media/image19.emf"/><Relationship Id="rId4" Type="http://schemas.openxmlformats.org/officeDocument/2006/relationships/oleObject" Target="../embeddings/Microsoft_PowerPoint_97-2003_Presentation164.ppt"/></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Layout" Target="../slideLayouts/slideLayout1.xml"/><Relationship Id="rId1" Type="http://schemas.openxmlformats.org/officeDocument/2006/relationships/vmlDrawing" Target="../drawings/vmlDrawing165.vml"/><Relationship Id="rId5" Type="http://schemas.openxmlformats.org/officeDocument/2006/relationships/image" Target="../media/image19.emf"/><Relationship Id="rId4" Type="http://schemas.openxmlformats.org/officeDocument/2006/relationships/oleObject" Target="../embeddings/Microsoft_PowerPoint_97-2003_Presentation165.ppt"/></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Layout" Target="../slideLayouts/slideLayout1.xml"/><Relationship Id="rId1" Type="http://schemas.openxmlformats.org/officeDocument/2006/relationships/vmlDrawing" Target="../drawings/vmlDrawing166.vml"/><Relationship Id="rId5" Type="http://schemas.openxmlformats.org/officeDocument/2006/relationships/image" Target="../media/image19.emf"/><Relationship Id="rId4" Type="http://schemas.openxmlformats.org/officeDocument/2006/relationships/oleObject" Target="../embeddings/Microsoft_PowerPoint_97-2003_Presentation166.ppt"/></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Layout" Target="../slideLayouts/slideLayout1.xml"/><Relationship Id="rId1" Type="http://schemas.openxmlformats.org/officeDocument/2006/relationships/vmlDrawing" Target="../drawings/vmlDrawing167.vml"/><Relationship Id="rId5" Type="http://schemas.openxmlformats.org/officeDocument/2006/relationships/image" Target="../media/image19.emf"/><Relationship Id="rId4" Type="http://schemas.openxmlformats.org/officeDocument/2006/relationships/oleObject" Target="../embeddings/Microsoft_PowerPoint_97-2003_Presentation167.ppt"/></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Microsoft_PowerPoint_97-2003_Presentation17.ppt"/></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Layout" Target="../slideLayouts/slideLayout1.xml"/><Relationship Id="rId1" Type="http://schemas.openxmlformats.org/officeDocument/2006/relationships/vmlDrawing" Target="../drawings/vmlDrawing168.vml"/><Relationship Id="rId5" Type="http://schemas.openxmlformats.org/officeDocument/2006/relationships/image" Target="../media/image19.emf"/><Relationship Id="rId4" Type="http://schemas.openxmlformats.org/officeDocument/2006/relationships/oleObject" Target="../embeddings/Microsoft_PowerPoint_97-2003_Presentation168.ppt"/></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169.bin"/><Relationship Id="rId2" Type="http://schemas.openxmlformats.org/officeDocument/2006/relationships/slideLayout" Target="../slideLayouts/slideLayout1.xml"/><Relationship Id="rId1" Type="http://schemas.openxmlformats.org/officeDocument/2006/relationships/vmlDrawing" Target="../drawings/vmlDrawing169.vml"/><Relationship Id="rId5" Type="http://schemas.openxmlformats.org/officeDocument/2006/relationships/image" Target="../media/image19.emf"/><Relationship Id="rId4" Type="http://schemas.openxmlformats.org/officeDocument/2006/relationships/oleObject" Target="../embeddings/Microsoft_PowerPoint_97-2003_Presentation169.ppt"/></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Layout" Target="../slideLayouts/slideLayout1.xml"/><Relationship Id="rId1" Type="http://schemas.openxmlformats.org/officeDocument/2006/relationships/vmlDrawing" Target="../drawings/vmlDrawing170.vml"/><Relationship Id="rId5" Type="http://schemas.openxmlformats.org/officeDocument/2006/relationships/image" Target="../media/image19.emf"/><Relationship Id="rId4" Type="http://schemas.openxmlformats.org/officeDocument/2006/relationships/oleObject" Target="../embeddings/Microsoft_PowerPoint_97-2003_Presentation170.ppt"/></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171.bin"/><Relationship Id="rId2" Type="http://schemas.openxmlformats.org/officeDocument/2006/relationships/slideLayout" Target="../slideLayouts/slideLayout1.xml"/><Relationship Id="rId1" Type="http://schemas.openxmlformats.org/officeDocument/2006/relationships/vmlDrawing" Target="../drawings/vmlDrawing171.vml"/><Relationship Id="rId5" Type="http://schemas.openxmlformats.org/officeDocument/2006/relationships/image" Target="../media/image19.emf"/><Relationship Id="rId4" Type="http://schemas.openxmlformats.org/officeDocument/2006/relationships/oleObject" Target="../embeddings/Microsoft_PowerPoint_97-2003_Presentation171.ppt"/></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172.bin"/><Relationship Id="rId2" Type="http://schemas.openxmlformats.org/officeDocument/2006/relationships/slideLayout" Target="../slideLayouts/slideLayout1.xml"/><Relationship Id="rId1" Type="http://schemas.openxmlformats.org/officeDocument/2006/relationships/vmlDrawing" Target="../drawings/vmlDrawing172.vml"/><Relationship Id="rId5" Type="http://schemas.openxmlformats.org/officeDocument/2006/relationships/image" Target="../media/image19.emf"/><Relationship Id="rId4" Type="http://schemas.openxmlformats.org/officeDocument/2006/relationships/oleObject" Target="../embeddings/Microsoft_PowerPoint_97-2003_Presentation172.ppt"/></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Layout" Target="../slideLayouts/slideLayout1.xml"/><Relationship Id="rId1" Type="http://schemas.openxmlformats.org/officeDocument/2006/relationships/vmlDrawing" Target="../drawings/vmlDrawing173.vml"/><Relationship Id="rId5" Type="http://schemas.openxmlformats.org/officeDocument/2006/relationships/image" Target="../media/image19.emf"/><Relationship Id="rId4" Type="http://schemas.openxmlformats.org/officeDocument/2006/relationships/oleObject" Target="../embeddings/Microsoft_PowerPoint_97-2003_Presentation173.ppt"/></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Layout" Target="../slideLayouts/slideLayout1.xml"/><Relationship Id="rId1" Type="http://schemas.openxmlformats.org/officeDocument/2006/relationships/vmlDrawing" Target="../drawings/vmlDrawing174.vml"/><Relationship Id="rId5" Type="http://schemas.openxmlformats.org/officeDocument/2006/relationships/image" Target="../media/image19.emf"/><Relationship Id="rId4" Type="http://schemas.openxmlformats.org/officeDocument/2006/relationships/oleObject" Target="../embeddings/Microsoft_PowerPoint_97-2003_Presentation174.ppt"/></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Layout" Target="../slideLayouts/slideLayout1.xml"/><Relationship Id="rId1" Type="http://schemas.openxmlformats.org/officeDocument/2006/relationships/vmlDrawing" Target="../drawings/vmlDrawing175.vml"/><Relationship Id="rId5" Type="http://schemas.openxmlformats.org/officeDocument/2006/relationships/image" Target="../media/image19.emf"/><Relationship Id="rId4" Type="http://schemas.openxmlformats.org/officeDocument/2006/relationships/oleObject" Target="../embeddings/Microsoft_PowerPoint_97-2003_Presentation175.ppt"/></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Layout" Target="../slideLayouts/slideLayout1.xml"/><Relationship Id="rId1" Type="http://schemas.openxmlformats.org/officeDocument/2006/relationships/vmlDrawing" Target="../drawings/vmlDrawing176.vml"/><Relationship Id="rId5" Type="http://schemas.openxmlformats.org/officeDocument/2006/relationships/image" Target="../media/image19.emf"/><Relationship Id="rId4" Type="http://schemas.openxmlformats.org/officeDocument/2006/relationships/oleObject" Target="../embeddings/Microsoft_PowerPoint_97-2003_Presentation176.ppt"/></Relationships>
</file>

<file path=ppt/slides/_rels/slide179.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Layout" Target="../slideLayouts/slideLayout1.xml"/><Relationship Id="rId1" Type="http://schemas.openxmlformats.org/officeDocument/2006/relationships/vmlDrawing" Target="../drawings/vmlDrawing177.vml"/><Relationship Id="rId5" Type="http://schemas.openxmlformats.org/officeDocument/2006/relationships/image" Target="../media/image19.emf"/><Relationship Id="rId4" Type="http://schemas.openxmlformats.org/officeDocument/2006/relationships/oleObject" Target="../embeddings/Microsoft_PowerPoint_97-2003_Presentation177.ppt"/></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Microsoft_PowerPoint_97-2003_Presentation18.ppt"/></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Layout" Target="../slideLayouts/slideLayout1.xml"/><Relationship Id="rId1" Type="http://schemas.openxmlformats.org/officeDocument/2006/relationships/vmlDrawing" Target="../drawings/vmlDrawing178.vml"/><Relationship Id="rId5" Type="http://schemas.openxmlformats.org/officeDocument/2006/relationships/image" Target="../media/image19.emf"/><Relationship Id="rId4" Type="http://schemas.openxmlformats.org/officeDocument/2006/relationships/oleObject" Target="../embeddings/Microsoft_PowerPoint_97-2003_Presentation178.ppt"/></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179.bin"/><Relationship Id="rId2" Type="http://schemas.openxmlformats.org/officeDocument/2006/relationships/slideLayout" Target="../slideLayouts/slideLayout1.xml"/><Relationship Id="rId1" Type="http://schemas.openxmlformats.org/officeDocument/2006/relationships/vmlDrawing" Target="../drawings/vmlDrawing179.vml"/><Relationship Id="rId5" Type="http://schemas.openxmlformats.org/officeDocument/2006/relationships/image" Target="../media/image19.emf"/><Relationship Id="rId4" Type="http://schemas.openxmlformats.org/officeDocument/2006/relationships/oleObject" Target="../embeddings/Microsoft_PowerPoint_97-2003_Presentation179.ppt"/></Relationships>
</file>

<file path=ppt/slides/_rels/slide182.xml.rels><?xml version="1.0" encoding="UTF-8" standalone="yes"?>
<Relationships xmlns="http://schemas.openxmlformats.org/package/2006/relationships"><Relationship Id="rId3" Type="http://schemas.openxmlformats.org/officeDocument/2006/relationships/oleObject" Target="../embeddings/oleObject180.bin"/><Relationship Id="rId2" Type="http://schemas.openxmlformats.org/officeDocument/2006/relationships/slideLayout" Target="../slideLayouts/slideLayout1.xml"/><Relationship Id="rId1" Type="http://schemas.openxmlformats.org/officeDocument/2006/relationships/vmlDrawing" Target="../drawings/vmlDrawing180.vml"/><Relationship Id="rId5" Type="http://schemas.openxmlformats.org/officeDocument/2006/relationships/image" Target="../media/image19.emf"/><Relationship Id="rId4" Type="http://schemas.openxmlformats.org/officeDocument/2006/relationships/oleObject" Target="../embeddings/Microsoft_PowerPoint_97-2003_Presentation180.ppt"/></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181.bin"/><Relationship Id="rId2" Type="http://schemas.openxmlformats.org/officeDocument/2006/relationships/slideLayout" Target="../slideLayouts/slideLayout1.xml"/><Relationship Id="rId1" Type="http://schemas.openxmlformats.org/officeDocument/2006/relationships/vmlDrawing" Target="../drawings/vmlDrawing181.vml"/><Relationship Id="rId5" Type="http://schemas.openxmlformats.org/officeDocument/2006/relationships/image" Target="../media/image19.emf"/><Relationship Id="rId4" Type="http://schemas.openxmlformats.org/officeDocument/2006/relationships/oleObject" Target="../embeddings/Microsoft_PowerPoint_97-2003_Presentation181.ppt"/></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182.bin"/><Relationship Id="rId2" Type="http://schemas.openxmlformats.org/officeDocument/2006/relationships/slideLayout" Target="../slideLayouts/slideLayout1.xml"/><Relationship Id="rId1" Type="http://schemas.openxmlformats.org/officeDocument/2006/relationships/vmlDrawing" Target="../drawings/vmlDrawing182.vml"/><Relationship Id="rId6" Type="http://schemas.openxmlformats.org/officeDocument/2006/relationships/image" Target="../media/image25.png"/><Relationship Id="rId5" Type="http://schemas.openxmlformats.org/officeDocument/2006/relationships/image" Target="../media/image19.emf"/><Relationship Id="rId4" Type="http://schemas.openxmlformats.org/officeDocument/2006/relationships/oleObject" Target="../embeddings/Microsoft_PowerPoint_97-2003_Presentation182.ppt"/></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183.bin"/><Relationship Id="rId2" Type="http://schemas.openxmlformats.org/officeDocument/2006/relationships/slideLayout" Target="../slideLayouts/slideLayout1.xml"/><Relationship Id="rId1" Type="http://schemas.openxmlformats.org/officeDocument/2006/relationships/vmlDrawing" Target="../drawings/vmlDrawing183.vml"/><Relationship Id="rId5" Type="http://schemas.openxmlformats.org/officeDocument/2006/relationships/image" Target="../media/image19.emf"/><Relationship Id="rId4" Type="http://schemas.openxmlformats.org/officeDocument/2006/relationships/oleObject" Target="../embeddings/Microsoft_PowerPoint_97-2003_Presentation183.ppt"/></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184.bin"/><Relationship Id="rId2" Type="http://schemas.openxmlformats.org/officeDocument/2006/relationships/slideLayout" Target="../slideLayouts/slideLayout1.xml"/><Relationship Id="rId1" Type="http://schemas.openxmlformats.org/officeDocument/2006/relationships/vmlDrawing" Target="../drawings/vmlDrawing184.vml"/><Relationship Id="rId5" Type="http://schemas.openxmlformats.org/officeDocument/2006/relationships/image" Target="../media/image19.emf"/><Relationship Id="rId4" Type="http://schemas.openxmlformats.org/officeDocument/2006/relationships/oleObject" Target="../embeddings/Microsoft_PowerPoint_97-2003_Presentation184.ppt"/></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185.bin"/><Relationship Id="rId2" Type="http://schemas.openxmlformats.org/officeDocument/2006/relationships/slideLayout" Target="../slideLayouts/slideLayout1.xml"/><Relationship Id="rId1" Type="http://schemas.openxmlformats.org/officeDocument/2006/relationships/vmlDrawing" Target="../drawings/vmlDrawing185.vml"/><Relationship Id="rId5" Type="http://schemas.openxmlformats.org/officeDocument/2006/relationships/image" Target="../media/image19.emf"/><Relationship Id="rId4" Type="http://schemas.openxmlformats.org/officeDocument/2006/relationships/oleObject" Target="../embeddings/Microsoft_PowerPoint_97-2003_Presentation185.ppt"/></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Layout" Target="../slideLayouts/slideLayout1.xml"/><Relationship Id="rId1" Type="http://schemas.openxmlformats.org/officeDocument/2006/relationships/vmlDrawing" Target="../drawings/vmlDrawing186.vml"/><Relationship Id="rId5" Type="http://schemas.openxmlformats.org/officeDocument/2006/relationships/image" Target="../media/image19.emf"/><Relationship Id="rId4" Type="http://schemas.openxmlformats.org/officeDocument/2006/relationships/oleObject" Target="../embeddings/Microsoft_PowerPoint_97-2003_Presentation186.ppt"/></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187.bin"/><Relationship Id="rId2" Type="http://schemas.openxmlformats.org/officeDocument/2006/relationships/slideLayout" Target="../slideLayouts/slideLayout1.xml"/><Relationship Id="rId1" Type="http://schemas.openxmlformats.org/officeDocument/2006/relationships/vmlDrawing" Target="../drawings/vmlDrawing187.vml"/><Relationship Id="rId6" Type="http://schemas.openxmlformats.org/officeDocument/2006/relationships/image" Target="../media/image26.png"/><Relationship Id="rId5" Type="http://schemas.openxmlformats.org/officeDocument/2006/relationships/image" Target="../media/image19.emf"/><Relationship Id="rId4" Type="http://schemas.openxmlformats.org/officeDocument/2006/relationships/oleObject" Target="../embeddings/Microsoft_PowerPoint_97-2003_Presentation187.ppt"/></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Microsoft_PowerPoint_97-2003_Presentation19.ppt"/></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188.bin"/><Relationship Id="rId2" Type="http://schemas.openxmlformats.org/officeDocument/2006/relationships/slideLayout" Target="../slideLayouts/slideLayout1.xml"/><Relationship Id="rId1" Type="http://schemas.openxmlformats.org/officeDocument/2006/relationships/vmlDrawing" Target="../drawings/vmlDrawing188.vml"/><Relationship Id="rId5" Type="http://schemas.openxmlformats.org/officeDocument/2006/relationships/image" Target="../media/image19.emf"/><Relationship Id="rId4" Type="http://schemas.openxmlformats.org/officeDocument/2006/relationships/oleObject" Target="../embeddings/Microsoft_PowerPoint_97-2003_Presentation188.ppt"/></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Layout" Target="../slideLayouts/slideLayout1.xml"/><Relationship Id="rId1" Type="http://schemas.openxmlformats.org/officeDocument/2006/relationships/vmlDrawing" Target="../drawings/vmlDrawing189.vml"/><Relationship Id="rId5" Type="http://schemas.openxmlformats.org/officeDocument/2006/relationships/image" Target="../media/image19.emf"/><Relationship Id="rId4" Type="http://schemas.openxmlformats.org/officeDocument/2006/relationships/oleObject" Target="../embeddings/Microsoft_PowerPoint_97-2003_Presentation189.ppt"/></Relationships>
</file>

<file path=ppt/slides/_rels/slide192.xml.rels><?xml version="1.0" encoding="UTF-8" standalone="yes"?>
<Relationships xmlns="http://schemas.openxmlformats.org/package/2006/relationships"><Relationship Id="rId3" Type="http://schemas.openxmlformats.org/officeDocument/2006/relationships/oleObject" Target="../embeddings/oleObject190.bin"/><Relationship Id="rId2" Type="http://schemas.openxmlformats.org/officeDocument/2006/relationships/slideLayout" Target="../slideLayouts/slideLayout1.xml"/><Relationship Id="rId1" Type="http://schemas.openxmlformats.org/officeDocument/2006/relationships/vmlDrawing" Target="../drawings/vmlDrawing190.vml"/><Relationship Id="rId5" Type="http://schemas.openxmlformats.org/officeDocument/2006/relationships/image" Target="../media/image19.emf"/><Relationship Id="rId4" Type="http://schemas.openxmlformats.org/officeDocument/2006/relationships/oleObject" Target="../embeddings/Microsoft_PowerPoint_97-2003_Presentation190.ppt"/></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191.bin"/><Relationship Id="rId2" Type="http://schemas.openxmlformats.org/officeDocument/2006/relationships/slideLayout" Target="../slideLayouts/slideLayout1.xml"/><Relationship Id="rId1" Type="http://schemas.openxmlformats.org/officeDocument/2006/relationships/vmlDrawing" Target="../drawings/vmlDrawing191.vml"/><Relationship Id="rId5" Type="http://schemas.openxmlformats.org/officeDocument/2006/relationships/image" Target="../media/image19.emf"/><Relationship Id="rId4" Type="http://schemas.openxmlformats.org/officeDocument/2006/relationships/oleObject" Target="../embeddings/Microsoft_PowerPoint_97-2003_Presentation191.ppt"/></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192.bin"/><Relationship Id="rId2" Type="http://schemas.openxmlformats.org/officeDocument/2006/relationships/slideLayout" Target="../slideLayouts/slideLayout1.xml"/><Relationship Id="rId1" Type="http://schemas.openxmlformats.org/officeDocument/2006/relationships/vmlDrawing" Target="../drawings/vmlDrawing192.vml"/><Relationship Id="rId6" Type="http://schemas.openxmlformats.org/officeDocument/2006/relationships/image" Target="../media/image27.png"/><Relationship Id="rId5" Type="http://schemas.openxmlformats.org/officeDocument/2006/relationships/image" Target="../media/image19.emf"/><Relationship Id="rId4" Type="http://schemas.openxmlformats.org/officeDocument/2006/relationships/oleObject" Target="../embeddings/Microsoft_PowerPoint_97-2003_Presentation192.ppt"/></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193.bin"/><Relationship Id="rId2" Type="http://schemas.openxmlformats.org/officeDocument/2006/relationships/slideLayout" Target="../slideLayouts/slideLayout1.xml"/><Relationship Id="rId1" Type="http://schemas.openxmlformats.org/officeDocument/2006/relationships/vmlDrawing" Target="../drawings/vmlDrawing193.vml"/><Relationship Id="rId5" Type="http://schemas.openxmlformats.org/officeDocument/2006/relationships/image" Target="../media/image19.emf"/><Relationship Id="rId4" Type="http://schemas.openxmlformats.org/officeDocument/2006/relationships/oleObject" Target="../embeddings/Microsoft_PowerPoint_97-2003_Presentation193.ppt"/></Relationships>
</file>

<file path=ppt/slides/_rels/slide196.xml.rels><?xml version="1.0" encoding="UTF-8" standalone="yes"?>
<Relationships xmlns="http://schemas.openxmlformats.org/package/2006/relationships"><Relationship Id="rId3" Type="http://schemas.openxmlformats.org/officeDocument/2006/relationships/oleObject" Target="../embeddings/oleObject194.bin"/><Relationship Id="rId2" Type="http://schemas.openxmlformats.org/officeDocument/2006/relationships/slideLayout" Target="../slideLayouts/slideLayout1.xml"/><Relationship Id="rId1" Type="http://schemas.openxmlformats.org/officeDocument/2006/relationships/vmlDrawing" Target="../drawings/vmlDrawing194.vml"/><Relationship Id="rId5" Type="http://schemas.openxmlformats.org/officeDocument/2006/relationships/image" Target="../media/image19.emf"/><Relationship Id="rId4" Type="http://schemas.openxmlformats.org/officeDocument/2006/relationships/oleObject" Target="../embeddings/Microsoft_PowerPoint_97-2003_Presentation194.ppt"/></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195.bin"/><Relationship Id="rId2" Type="http://schemas.openxmlformats.org/officeDocument/2006/relationships/slideLayout" Target="../slideLayouts/slideLayout1.xml"/><Relationship Id="rId1" Type="http://schemas.openxmlformats.org/officeDocument/2006/relationships/vmlDrawing" Target="../drawings/vmlDrawing195.vml"/><Relationship Id="rId6" Type="http://schemas.openxmlformats.org/officeDocument/2006/relationships/image" Target="../media/image28.png"/><Relationship Id="rId5" Type="http://schemas.openxmlformats.org/officeDocument/2006/relationships/image" Target="../media/image19.emf"/><Relationship Id="rId4" Type="http://schemas.openxmlformats.org/officeDocument/2006/relationships/oleObject" Target="../embeddings/Microsoft_PowerPoint_97-2003_Presentation195.ppt"/></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196.bin"/><Relationship Id="rId2" Type="http://schemas.openxmlformats.org/officeDocument/2006/relationships/slideLayout" Target="../slideLayouts/slideLayout1.xml"/><Relationship Id="rId1" Type="http://schemas.openxmlformats.org/officeDocument/2006/relationships/vmlDrawing" Target="../drawings/vmlDrawing196.vml"/><Relationship Id="rId5" Type="http://schemas.openxmlformats.org/officeDocument/2006/relationships/image" Target="../media/image19.emf"/><Relationship Id="rId4" Type="http://schemas.openxmlformats.org/officeDocument/2006/relationships/oleObject" Target="../embeddings/Microsoft_PowerPoint_97-2003_Presentation196.ppt"/></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197.bin"/><Relationship Id="rId2" Type="http://schemas.openxmlformats.org/officeDocument/2006/relationships/slideLayout" Target="../slideLayouts/slideLayout1.xml"/><Relationship Id="rId1" Type="http://schemas.openxmlformats.org/officeDocument/2006/relationships/vmlDrawing" Target="../drawings/vmlDrawing197.vml"/><Relationship Id="rId5" Type="http://schemas.openxmlformats.org/officeDocument/2006/relationships/image" Target="../media/image19.emf"/><Relationship Id="rId4" Type="http://schemas.openxmlformats.org/officeDocument/2006/relationships/oleObject" Target="../embeddings/Microsoft_PowerPoint_97-2003_Presentation197.ppt"/></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Microsoft_PowerPoint_97-2003_Presentation2.ppt"/></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Microsoft_PowerPoint_97-2003_Presentation20.ppt"/></Relationships>
</file>

<file path=ppt/slides/_rels/slide200.xml.rels><?xml version="1.0" encoding="UTF-8" standalone="yes"?>
<Relationships xmlns="http://schemas.openxmlformats.org/package/2006/relationships"><Relationship Id="rId3" Type="http://schemas.openxmlformats.org/officeDocument/2006/relationships/oleObject" Target="../embeddings/oleObject198.bin"/><Relationship Id="rId2" Type="http://schemas.openxmlformats.org/officeDocument/2006/relationships/slideLayout" Target="../slideLayouts/slideLayout1.xml"/><Relationship Id="rId1" Type="http://schemas.openxmlformats.org/officeDocument/2006/relationships/vmlDrawing" Target="../drawings/vmlDrawing198.vml"/><Relationship Id="rId5" Type="http://schemas.openxmlformats.org/officeDocument/2006/relationships/image" Target="../media/image19.emf"/><Relationship Id="rId4" Type="http://schemas.openxmlformats.org/officeDocument/2006/relationships/oleObject" Target="../embeddings/Microsoft_PowerPoint_97-2003_Presentation198.ppt"/></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199.bin"/><Relationship Id="rId2" Type="http://schemas.openxmlformats.org/officeDocument/2006/relationships/slideLayout" Target="../slideLayouts/slideLayout1.xml"/><Relationship Id="rId1" Type="http://schemas.openxmlformats.org/officeDocument/2006/relationships/vmlDrawing" Target="../drawings/vmlDrawing199.vml"/><Relationship Id="rId5" Type="http://schemas.openxmlformats.org/officeDocument/2006/relationships/image" Target="../media/image19.emf"/><Relationship Id="rId4" Type="http://schemas.openxmlformats.org/officeDocument/2006/relationships/oleObject" Target="../embeddings/Microsoft_PowerPoint_97-2003_Presentation199.ppt"/></Relationships>
</file>

<file path=ppt/slides/_rels/slide202.xml.rels><?xml version="1.0" encoding="UTF-8" standalone="yes"?>
<Relationships xmlns="http://schemas.openxmlformats.org/package/2006/relationships"><Relationship Id="rId3" Type="http://schemas.openxmlformats.org/officeDocument/2006/relationships/oleObject" Target="../embeddings/oleObject200.bin"/><Relationship Id="rId2" Type="http://schemas.openxmlformats.org/officeDocument/2006/relationships/slideLayout" Target="../slideLayouts/slideLayout1.xml"/><Relationship Id="rId1" Type="http://schemas.openxmlformats.org/officeDocument/2006/relationships/vmlDrawing" Target="../drawings/vmlDrawing200.vml"/><Relationship Id="rId5" Type="http://schemas.openxmlformats.org/officeDocument/2006/relationships/image" Target="../media/image19.emf"/><Relationship Id="rId4" Type="http://schemas.openxmlformats.org/officeDocument/2006/relationships/oleObject" Target="../embeddings/Microsoft_PowerPoint_97-2003_Presentation200.ppt"/></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Layout" Target="../slideLayouts/slideLayout1.xml"/><Relationship Id="rId1" Type="http://schemas.openxmlformats.org/officeDocument/2006/relationships/vmlDrawing" Target="../drawings/vmlDrawing201.vml"/><Relationship Id="rId5" Type="http://schemas.openxmlformats.org/officeDocument/2006/relationships/image" Target="../media/image19.emf"/><Relationship Id="rId4" Type="http://schemas.openxmlformats.org/officeDocument/2006/relationships/oleObject" Target="../embeddings/Microsoft_PowerPoint_97-2003_Presentation201.ppt"/></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202.bin"/><Relationship Id="rId2" Type="http://schemas.openxmlformats.org/officeDocument/2006/relationships/slideLayout" Target="../slideLayouts/slideLayout1.xml"/><Relationship Id="rId1" Type="http://schemas.openxmlformats.org/officeDocument/2006/relationships/vmlDrawing" Target="../drawings/vmlDrawing202.vml"/><Relationship Id="rId6" Type="http://schemas.openxmlformats.org/officeDocument/2006/relationships/image" Target="../media/image29.png"/><Relationship Id="rId5" Type="http://schemas.openxmlformats.org/officeDocument/2006/relationships/image" Target="../media/image19.emf"/><Relationship Id="rId4" Type="http://schemas.openxmlformats.org/officeDocument/2006/relationships/oleObject" Target="../embeddings/Microsoft_PowerPoint_97-2003_Presentation202.ppt"/></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203.bin"/><Relationship Id="rId2" Type="http://schemas.openxmlformats.org/officeDocument/2006/relationships/slideLayout" Target="../slideLayouts/slideLayout1.xml"/><Relationship Id="rId1" Type="http://schemas.openxmlformats.org/officeDocument/2006/relationships/vmlDrawing" Target="../drawings/vmlDrawing203.vml"/><Relationship Id="rId5" Type="http://schemas.openxmlformats.org/officeDocument/2006/relationships/image" Target="../media/image19.emf"/><Relationship Id="rId4" Type="http://schemas.openxmlformats.org/officeDocument/2006/relationships/oleObject" Target="../embeddings/Microsoft_PowerPoint_97-2003_Presentation203.ppt"/></Relationships>
</file>

<file path=ppt/slides/_rels/slide206.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Layout" Target="../slideLayouts/slideLayout1.xml"/><Relationship Id="rId1" Type="http://schemas.openxmlformats.org/officeDocument/2006/relationships/vmlDrawing" Target="../drawings/vmlDrawing204.vml"/><Relationship Id="rId5" Type="http://schemas.openxmlformats.org/officeDocument/2006/relationships/image" Target="../media/image19.emf"/><Relationship Id="rId4" Type="http://schemas.openxmlformats.org/officeDocument/2006/relationships/oleObject" Target="../embeddings/Microsoft_PowerPoint_97-2003_Presentation204.ppt"/></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Layout" Target="../slideLayouts/slideLayout1.xml"/><Relationship Id="rId1" Type="http://schemas.openxmlformats.org/officeDocument/2006/relationships/vmlDrawing" Target="../drawings/vmlDrawing205.vml"/><Relationship Id="rId5" Type="http://schemas.openxmlformats.org/officeDocument/2006/relationships/image" Target="../media/image19.emf"/><Relationship Id="rId4" Type="http://schemas.openxmlformats.org/officeDocument/2006/relationships/oleObject" Target="../embeddings/Microsoft_PowerPoint_97-2003_Presentation205.ppt"/></Relationships>
</file>

<file path=ppt/slides/_rels/slide208.xml.rels><?xml version="1.0" encoding="UTF-8" standalone="yes"?>
<Relationships xmlns="http://schemas.openxmlformats.org/package/2006/relationships"><Relationship Id="rId3" Type="http://schemas.openxmlformats.org/officeDocument/2006/relationships/oleObject" Target="../embeddings/oleObject206.bin"/><Relationship Id="rId2" Type="http://schemas.openxmlformats.org/officeDocument/2006/relationships/slideLayout" Target="../slideLayouts/slideLayout1.xml"/><Relationship Id="rId1" Type="http://schemas.openxmlformats.org/officeDocument/2006/relationships/vmlDrawing" Target="../drawings/vmlDrawing206.vml"/><Relationship Id="rId5" Type="http://schemas.openxmlformats.org/officeDocument/2006/relationships/image" Target="../media/image19.emf"/><Relationship Id="rId4" Type="http://schemas.openxmlformats.org/officeDocument/2006/relationships/oleObject" Target="../embeddings/Microsoft_PowerPoint_97-2003_Presentation206.ppt"/></Relationships>
</file>

<file path=ppt/slides/_rels/slide209.xml.rels><?xml version="1.0" encoding="UTF-8" standalone="yes"?>
<Relationships xmlns="http://schemas.openxmlformats.org/package/2006/relationships"><Relationship Id="rId3" Type="http://schemas.openxmlformats.org/officeDocument/2006/relationships/oleObject" Target="../embeddings/oleObject207.bin"/><Relationship Id="rId2" Type="http://schemas.openxmlformats.org/officeDocument/2006/relationships/slideLayout" Target="../slideLayouts/slideLayout1.xml"/><Relationship Id="rId1" Type="http://schemas.openxmlformats.org/officeDocument/2006/relationships/vmlDrawing" Target="../drawings/vmlDrawing207.vml"/><Relationship Id="rId5" Type="http://schemas.openxmlformats.org/officeDocument/2006/relationships/image" Target="../media/image19.emf"/><Relationship Id="rId4" Type="http://schemas.openxmlformats.org/officeDocument/2006/relationships/oleObject" Target="../embeddings/Microsoft_PowerPoint_97-2003_Presentation207.ppt"/></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Microsoft_PowerPoint_97-2003_Presentation21.ppt"/></Relationships>
</file>

<file path=ppt/slides/_rels/slide210.xml.rels><?xml version="1.0" encoding="UTF-8" standalone="yes"?>
<Relationships xmlns="http://schemas.openxmlformats.org/package/2006/relationships"><Relationship Id="rId3" Type="http://schemas.openxmlformats.org/officeDocument/2006/relationships/oleObject" Target="../embeddings/oleObject208.bin"/><Relationship Id="rId2" Type="http://schemas.openxmlformats.org/officeDocument/2006/relationships/slideLayout" Target="../slideLayouts/slideLayout1.xml"/><Relationship Id="rId1" Type="http://schemas.openxmlformats.org/officeDocument/2006/relationships/vmlDrawing" Target="../drawings/vmlDrawing208.vml"/><Relationship Id="rId5" Type="http://schemas.openxmlformats.org/officeDocument/2006/relationships/image" Target="../media/image19.emf"/><Relationship Id="rId4" Type="http://schemas.openxmlformats.org/officeDocument/2006/relationships/oleObject" Target="../embeddings/Microsoft_PowerPoint_97-2003_Presentation208.ppt"/></Relationships>
</file>

<file path=ppt/slides/_rels/slide211.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Layout" Target="../slideLayouts/slideLayout1.xml"/><Relationship Id="rId1" Type="http://schemas.openxmlformats.org/officeDocument/2006/relationships/vmlDrawing" Target="../drawings/vmlDrawing209.vml"/><Relationship Id="rId6" Type="http://schemas.openxmlformats.org/officeDocument/2006/relationships/image" Target="../media/image30.png"/><Relationship Id="rId5" Type="http://schemas.openxmlformats.org/officeDocument/2006/relationships/image" Target="../media/image19.emf"/><Relationship Id="rId4" Type="http://schemas.openxmlformats.org/officeDocument/2006/relationships/oleObject" Target="../embeddings/Microsoft_PowerPoint_97-2003_Presentation209.ppt"/></Relationships>
</file>

<file path=ppt/slides/_rels/slide212.xml.rels><?xml version="1.0" encoding="UTF-8" standalone="yes"?>
<Relationships xmlns="http://schemas.openxmlformats.org/package/2006/relationships"><Relationship Id="rId3" Type="http://schemas.openxmlformats.org/officeDocument/2006/relationships/oleObject" Target="../embeddings/oleObject210.bin"/><Relationship Id="rId2" Type="http://schemas.openxmlformats.org/officeDocument/2006/relationships/slideLayout" Target="../slideLayouts/slideLayout1.xml"/><Relationship Id="rId1" Type="http://schemas.openxmlformats.org/officeDocument/2006/relationships/vmlDrawing" Target="../drawings/vmlDrawing210.vml"/><Relationship Id="rId5" Type="http://schemas.openxmlformats.org/officeDocument/2006/relationships/image" Target="../media/image19.emf"/><Relationship Id="rId4" Type="http://schemas.openxmlformats.org/officeDocument/2006/relationships/oleObject" Target="../embeddings/Microsoft_PowerPoint_97-2003_Presentation210.ppt"/></Relationships>
</file>

<file path=ppt/slides/_rels/slide213.xml.rels><?xml version="1.0" encoding="UTF-8" standalone="yes"?>
<Relationships xmlns="http://schemas.openxmlformats.org/package/2006/relationships"><Relationship Id="rId3" Type="http://schemas.openxmlformats.org/officeDocument/2006/relationships/oleObject" Target="../embeddings/oleObject211.bin"/><Relationship Id="rId2" Type="http://schemas.openxmlformats.org/officeDocument/2006/relationships/slideLayout" Target="../slideLayouts/slideLayout1.xml"/><Relationship Id="rId1" Type="http://schemas.openxmlformats.org/officeDocument/2006/relationships/vmlDrawing" Target="../drawings/vmlDrawing211.vml"/><Relationship Id="rId5" Type="http://schemas.openxmlformats.org/officeDocument/2006/relationships/image" Target="../media/image19.emf"/><Relationship Id="rId4" Type="http://schemas.openxmlformats.org/officeDocument/2006/relationships/oleObject" Target="../embeddings/Microsoft_PowerPoint_97-2003_Presentation211.ppt"/></Relationships>
</file>

<file path=ppt/slides/_rels/slide214.xml.rels><?xml version="1.0" encoding="UTF-8" standalone="yes"?>
<Relationships xmlns="http://schemas.openxmlformats.org/package/2006/relationships"><Relationship Id="rId3" Type="http://schemas.openxmlformats.org/officeDocument/2006/relationships/oleObject" Target="../embeddings/oleObject212.bin"/><Relationship Id="rId2" Type="http://schemas.openxmlformats.org/officeDocument/2006/relationships/slideLayout" Target="../slideLayouts/slideLayout1.xml"/><Relationship Id="rId1" Type="http://schemas.openxmlformats.org/officeDocument/2006/relationships/vmlDrawing" Target="../drawings/vmlDrawing212.vml"/><Relationship Id="rId5" Type="http://schemas.openxmlformats.org/officeDocument/2006/relationships/image" Target="../media/image19.emf"/><Relationship Id="rId4" Type="http://schemas.openxmlformats.org/officeDocument/2006/relationships/oleObject" Target="../embeddings/Microsoft_PowerPoint_97-2003_Presentation212.ppt"/></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213.bin"/><Relationship Id="rId2" Type="http://schemas.openxmlformats.org/officeDocument/2006/relationships/slideLayout" Target="../slideLayouts/slideLayout1.xml"/><Relationship Id="rId1" Type="http://schemas.openxmlformats.org/officeDocument/2006/relationships/vmlDrawing" Target="../drawings/vmlDrawing213.vml"/><Relationship Id="rId6" Type="http://schemas.openxmlformats.org/officeDocument/2006/relationships/image" Target="../media/image31.png"/><Relationship Id="rId5" Type="http://schemas.openxmlformats.org/officeDocument/2006/relationships/image" Target="../media/image19.emf"/><Relationship Id="rId4" Type="http://schemas.openxmlformats.org/officeDocument/2006/relationships/oleObject" Target="../embeddings/Microsoft_PowerPoint_97-2003_Presentation213.ppt"/></Relationships>
</file>

<file path=ppt/slides/_rels/slide216.xml.rels><?xml version="1.0" encoding="UTF-8" standalone="yes"?>
<Relationships xmlns="http://schemas.openxmlformats.org/package/2006/relationships"><Relationship Id="rId3" Type="http://schemas.openxmlformats.org/officeDocument/2006/relationships/oleObject" Target="../embeddings/oleObject214.bin"/><Relationship Id="rId2" Type="http://schemas.openxmlformats.org/officeDocument/2006/relationships/slideLayout" Target="../slideLayouts/slideLayout1.xml"/><Relationship Id="rId1" Type="http://schemas.openxmlformats.org/officeDocument/2006/relationships/vmlDrawing" Target="../drawings/vmlDrawing214.vml"/><Relationship Id="rId5" Type="http://schemas.openxmlformats.org/officeDocument/2006/relationships/image" Target="../media/image19.emf"/><Relationship Id="rId4" Type="http://schemas.openxmlformats.org/officeDocument/2006/relationships/oleObject" Target="../embeddings/Microsoft_PowerPoint_97-2003_Presentation214.ppt"/></Relationships>
</file>

<file path=ppt/slides/_rels/slide217.xml.rels><?xml version="1.0" encoding="UTF-8" standalone="yes"?>
<Relationships xmlns="http://schemas.openxmlformats.org/package/2006/relationships"><Relationship Id="rId3" Type="http://schemas.openxmlformats.org/officeDocument/2006/relationships/oleObject" Target="../embeddings/oleObject215.bin"/><Relationship Id="rId2" Type="http://schemas.openxmlformats.org/officeDocument/2006/relationships/slideLayout" Target="../slideLayouts/slideLayout1.xml"/><Relationship Id="rId1" Type="http://schemas.openxmlformats.org/officeDocument/2006/relationships/vmlDrawing" Target="../drawings/vmlDrawing215.vml"/><Relationship Id="rId5" Type="http://schemas.openxmlformats.org/officeDocument/2006/relationships/image" Target="../media/image19.emf"/><Relationship Id="rId4" Type="http://schemas.openxmlformats.org/officeDocument/2006/relationships/oleObject" Target="../embeddings/Microsoft_PowerPoint_97-2003_Presentation215.ppt"/></Relationships>
</file>

<file path=ppt/slides/_rels/slide218.xml.rels><?xml version="1.0" encoding="UTF-8" standalone="yes"?>
<Relationships xmlns="http://schemas.openxmlformats.org/package/2006/relationships"><Relationship Id="rId3" Type="http://schemas.openxmlformats.org/officeDocument/2006/relationships/oleObject" Target="../embeddings/oleObject216.bin"/><Relationship Id="rId2" Type="http://schemas.openxmlformats.org/officeDocument/2006/relationships/slideLayout" Target="../slideLayouts/slideLayout1.xml"/><Relationship Id="rId1" Type="http://schemas.openxmlformats.org/officeDocument/2006/relationships/vmlDrawing" Target="../drawings/vmlDrawing216.vml"/><Relationship Id="rId5" Type="http://schemas.openxmlformats.org/officeDocument/2006/relationships/image" Target="../media/image19.emf"/><Relationship Id="rId4" Type="http://schemas.openxmlformats.org/officeDocument/2006/relationships/oleObject" Target="../embeddings/Microsoft_PowerPoint_97-2003_Presentation216.ppt"/></Relationships>
</file>

<file path=ppt/slides/_rels/slide219.xml.rels><?xml version="1.0" encoding="UTF-8" standalone="yes"?>
<Relationships xmlns="http://schemas.openxmlformats.org/package/2006/relationships"><Relationship Id="rId3" Type="http://schemas.openxmlformats.org/officeDocument/2006/relationships/oleObject" Target="../embeddings/oleObject217.bin"/><Relationship Id="rId2" Type="http://schemas.openxmlformats.org/officeDocument/2006/relationships/slideLayout" Target="../slideLayouts/slideLayout1.xml"/><Relationship Id="rId1" Type="http://schemas.openxmlformats.org/officeDocument/2006/relationships/vmlDrawing" Target="../drawings/vmlDrawing217.vml"/><Relationship Id="rId5" Type="http://schemas.openxmlformats.org/officeDocument/2006/relationships/image" Target="../media/image19.emf"/><Relationship Id="rId4" Type="http://schemas.openxmlformats.org/officeDocument/2006/relationships/oleObject" Target="../embeddings/Microsoft_PowerPoint_97-2003_Presentation217.ppt"/></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Microsoft_PowerPoint_97-2003_Presentation22.ppt"/></Relationships>
</file>

<file path=ppt/slides/_rels/slide220.xml.rels><?xml version="1.0" encoding="UTF-8" standalone="yes"?>
<Relationships xmlns="http://schemas.openxmlformats.org/package/2006/relationships"><Relationship Id="rId3" Type="http://schemas.openxmlformats.org/officeDocument/2006/relationships/oleObject" Target="../embeddings/oleObject218.bin"/><Relationship Id="rId2" Type="http://schemas.openxmlformats.org/officeDocument/2006/relationships/slideLayout" Target="../slideLayouts/slideLayout1.xml"/><Relationship Id="rId1" Type="http://schemas.openxmlformats.org/officeDocument/2006/relationships/vmlDrawing" Target="../drawings/vmlDrawing218.vml"/><Relationship Id="rId6" Type="http://schemas.openxmlformats.org/officeDocument/2006/relationships/image" Target="../media/image32.png"/><Relationship Id="rId5" Type="http://schemas.openxmlformats.org/officeDocument/2006/relationships/image" Target="../media/image19.emf"/><Relationship Id="rId4" Type="http://schemas.openxmlformats.org/officeDocument/2006/relationships/oleObject" Target="../embeddings/Microsoft_PowerPoint_97-2003_Presentation218.ppt"/></Relationships>
</file>

<file path=ppt/slides/_rels/slide221.xml.rels><?xml version="1.0" encoding="UTF-8" standalone="yes"?>
<Relationships xmlns="http://schemas.openxmlformats.org/package/2006/relationships"><Relationship Id="rId3" Type="http://schemas.openxmlformats.org/officeDocument/2006/relationships/oleObject" Target="../embeddings/oleObject219.bin"/><Relationship Id="rId2" Type="http://schemas.openxmlformats.org/officeDocument/2006/relationships/slideLayout" Target="../slideLayouts/slideLayout1.xml"/><Relationship Id="rId1" Type="http://schemas.openxmlformats.org/officeDocument/2006/relationships/vmlDrawing" Target="../drawings/vmlDrawing219.vml"/><Relationship Id="rId5" Type="http://schemas.openxmlformats.org/officeDocument/2006/relationships/image" Target="../media/image19.emf"/><Relationship Id="rId4" Type="http://schemas.openxmlformats.org/officeDocument/2006/relationships/oleObject" Target="../embeddings/Microsoft_PowerPoint_97-2003_Presentation219.ppt"/></Relationships>
</file>

<file path=ppt/slides/_rels/slide222.xml.rels><?xml version="1.0" encoding="UTF-8" standalone="yes"?>
<Relationships xmlns="http://schemas.openxmlformats.org/package/2006/relationships"><Relationship Id="rId3" Type="http://schemas.openxmlformats.org/officeDocument/2006/relationships/oleObject" Target="../embeddings/oleObject220.bin"/><Relationship Id="rId2" Type="http://schemas.openxmlformats.org/officeDocument/2006/relationships/slideLayout" Target="../slideLayouts/slideLayout1.xml"/><Relationship Id="rId1" Type="http://schemas.openxmlformats.org/officeDocument/2006/relationships/vmlDrawing" Target="../drawings/vmlDrawing220.vml"/><Relationship Id="rId5" Type="http://schemas.openxmlformats.org/officeDocument/2006/relationships/image" Target="../media/image19.emf"/><Relationship Id="rId4" Type="http://schemas.openxmlformats.org/officeDocument/2006/relationships/oleObject" Target="../embeddings/Microsoft_PowerPoint_97-2003_Presentation220.ppt"/></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221.bin"/><Relationship Id="rId2" Type="http://schemas.openxmlformats.org/officeDocument/2006/relationships/slideLayout" Target="../slideLayouts/slideLayout1.xml"/><Relationship Id="rId1" Type="http://schemas.openxmlformats.org/officeDocument/2006/relationships/vmlDrawing" Target="../drawings/vmlDrawing221.vml"/><Relationship Id="rId5" Type="http://schemas.openxmlformats.org/officeDocument/2006/relationships/image" Target="../media/image19.emf"/><Relationship Id="rId4" Type="http://schemas.openxmlformats.org/officeDocument/2006/relationships/oleObject" Target="../embeddings/Microsoft_PowerPoint_97-2003_Presentation221.ppt"/></Relationships>
</file>

<file path=ppt/slides/_rels/slide224.xml.rels><?xml version="1.0" encoding="UTF-8" standalone="yes"?>
<Relationships xmlns="http://schemas.openxmlformats.org/package/2006/relationships"><Relationship Id="rId3" Type="http://schemas.openxmlformats.org/officeDocument/2006/relationships/oleObject" Target="../embeddings/oleObject222.bin"/><Relationship Id="rId2" Type="http://schemas.openxmlformats.org/officeDocument/2006/relationships/slideLayout" Target="../slideLayouts/slideLayout1.xml"/><Relationship Id="rId1" Type="http://schemas.openxmlformats.org/officeDocument/2006/relationships/vmlDrawing" Target="../drawings/vmlDrawing222.vml"/><Relationship Id="rId5" Type="http://schemas.openxmlformats.org/officeDocument/2006/relationships/image" Target="../media/image19.emf"/><Relationship Id="rId4" Type="http://schemas.openxmlformats.org/officeDocument/2006/relationships/oleObject" Target="../embeddings/Microsoft_PowerPoint_97-2003_Presentation222.ppt"/></Relationships>
</file>

<file path=ppt/slides/_rels/slide225.xml.rels><?xml version="1.0" encoding="UTF-8" standalone="yes"?>
<Relationships xmlns="http://schemas.openxmlformats.org/package/2006/relationships"><Relationship Id="rId3" Type="http://schemas.openxmlformats.org/officeDocument/2006/relationships/oleObject" Target="../embeddings/oleObject223.bin"/><Relationship Id="rId2" Type="http://schemas.openxmlformats.org/officeDocument/2006/relationships/slideLayout" Target="../slideLayouts/slideLayout1.xml"/><Relationship Id="rId1" Type="http://schemas.openxmlformats.org/officeDocument/2006/relationships/vmlDrawing" Target="../drawings/vmlDrawing223.vml"/><Relationship Id="rId6" Type="http://schemas.openxmlformats.org/officeDocument/2006/relationships/image" Target="../media/image33.png"/><Relationship Id="rId5" Type="http://schemas.openxmlformats.org/officeDocument/2006/relationships/image" Target="../media/image19.emf"/><Relationship Id="rId4" Type="http://schemas.openxmlformats.org/officeDocument/2006/relationships/oleObject" Target="../embeddings/Microsoft_PowerPoint_97-2003_Presentation223.ppt"/></Relationships>
</file>

<file path=ppt/slides/_rels/slide226.xml.rels><?xml version="1.0" encoding="UTF-8" standalone="yes"?>
<Relationships xmlns="http://schemas.openxmlformats.org/package/2006/relationships"><Relationship Id="rId3" Type="http://schemas.openxmlformats.org/officeDocument/2006/relationships/oleObject" Target="../embeddings/oleObject224.bin"/><Relationship Id="rId2" Type="http://schemas.openxmlformats.org/officeDocument/2006/relationships/slideLayout" Target="../slideLayouts/slideLayout1.xml"/><Relationship Id="rId1" Type="http://schemas.openxmlformats.org/officeDocument/2006/relationships/vmlDrawing" Target="../drawings/vmlDrawing224.vml"/><Relationship Id="rId6" Type="http://schemas.openxmlformats.org/officeDocument/2006/relationships/image" Target="../media/image34.png"/><Relationship Id="rId5" Type="http://schemas.openxmlformats.org/officeDocument/2006/relationships/image" Target="../media/image19.emf"/><Relationship Id="rId4" Type="http://schemas.openxmlformats.org/officeDocument/2006/relationships/oleObject" Target="../embeddings/Microsoft_PowerPoint_97-2003_Presentation224.ppt"/></Relationships>
</file>

<file path=ppt/slides/_rels/slide227.xml.rels><?xml version="1.0" encoding="UTF-8" standalone="yes"?>
<Relationships xmlns="http://schemas.openxmlformats.org/package/2006/relationships"><Relationship Id="rId3" Type="http://schemas.openxmlformats.org/officeDocument/2006/relationships/oleObject" Target="../embeddings/oleObject225.bin"/><Relationship Id="rId2" Type="http://schemas.openxmlformats.org/officeDocument/2006/relationships/slideLayout" Target="../slideLayouts/slideLayout1.xml"/><Relationship Id="rId1" Type="http://schemas.openxmlformats.org/officeDocument/2006/relationships/vmlDrawing" Target="../drawings/vmlDrawing225.vml"/><Relationship Id="rId6" Type="http://schemas.openxmlformats.org/officeDocument/2006/relationships/image" Target="../media/image35.png"/><Relationship Id="rId5" Type="http://schemas.openxmlformats.org/officeDocument/2006/relationships/image" Target="../media/image19.emf"/><Relationship Id="rId4" Type="http://schemas.openxmlformats.org/officeDocument/2006/relationships/oleObject" Target="../embeddings/Microsoft_PowerPoint_97-2003_Presentation225.ppt"/></Relationships>
</file>

<file path=ppt/slides/_rels/slide228.xml.rels><?xml version="1.0" encoding="UTF-8" standalone="yes"?>
<Relationships xmlns="http://schemas.openxmlformats.org/package/2006/relationships"><Relationship Id="rId3" Type="http://schemas.openxmlformats.org/officeDocument/2006/relationships/oleObject" Target="../embeddings/oleObject226.bin"/><Relationship Id="rId2" Type="http://schemas.openxmlformats.org/officeDocument/2006/relationships/slideLayout" Target="../slideLayouts/slideLayout1.xml"/><Relationship Id="rId1" Type="http://schemas.openxmlformats.org/officeDocument/2006/relationships/vmlDrawing" Target="../drawings/vmlDrawing226.vml"/><Relationship Id="rId6" Type="http://schemas.openxmlformats.org/officeDocument/2006/relationships/image" Target="../media/image36.png"/><Relationship Id="rId5" Type="http://schemas.openxmlformats.org/officeDocument/2006/relationships/image" Target="../media/image19.emf"/><Relationship Id="rId4" Type="http://schemas.openxmlformats.org/officeDocument/2006/relationships/oleObject" Target="../embeddings/Microsoft_PowerPoint_97-2003_Presentation226.ppt"/></Relationships>
</file>

<file path=ppt/slides/_rels/slide229.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Layout" Target="../slideLayouts/slideLayout1.xml"/><Relationship Id="rId1" Type="http://schemas.openxmlformats.org/officeDocument/2006/relationships/vmlDrawing" Target="../drawings/vmlDrawing227.vml"/><Relationship Id="rId5" Type="http://schemas.openxmlformats.org/officeDocument/2006/relationships/image" Target="../media/image19.emf"/><Relationship Id="rId4" Type="http://schemas.openxmlformats.org/officeDocument/2006/relationships/oleObject" Target="../embeddings/Microsoft_PowerPoint_97-2003_Presentation227.ppt"/></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Microsoft_PowerPoint_97-2003_Presentation23.ppt"/></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228.bin"/><Relationship Id="rId2" Type="http://schemas.openxmlformats.org/officeDocument/2006/relationships/slideLayout" Target="../slideLayouts/slideLayout1.xml"/><Relationship Id="rId1" Type="http://schemas.openxmlformats.org/officeDocument/2006/relationships/vmlDrawing" Target="../drawings/vmlDrawing228.vml"/><Relationship Id="rId5" Type="http://schemas.openxmlformats.org/officeDocument/2006/relationships/image" Target="../media/image19.emf"/><Relationship Id="rId4" Type="http://schemas.openxmlformats.org/officeDocument/2006/relationships/oleObject" Target="../embeddings/Microsoft_PowerPoint_97-2003_Presentation228.ppt"/></Relationships>
</file>

<file path=ppt/slides/_rels/slide231.xml.rels><?xml version="1.0" encoding="UTF-8" standalone="yes"?>
<Relationships xmlns="http://schemas.openxmlformats.org/package/2006/relationships"><Relationship Id="rId3" Type="http://schemas.openxmlformats.org/officeDocument/2006/relationships/oleObject" Target="../embeddings/oleObject229.bin"/><Relationship Id="rId2" Type="http://schemas.openxmlformats.org/officeDocument/2006/relationships/slideLayout" Target="../slideLayouts/slideLayout1.xml"/><Relationship Id="rId1" Type="http://schemas.openxmlformats.org/officeDocument/2006/relationships/vmlDrawing" Target="../drawings/vmlDrawing229.vml"/><Relationship Id="rId5" Type="http://schemas.openxmlformats.org/officeDocument/2006/relationships/image" Target="../media/image19.emf"/><Relationship Id="rId4" Type="http://schemas.openxmlformats.org/officeDocument/2006/relationships/oleObject" Target="../embeddings/Microsoft_PowerPoint_97-2003_Presentation229.ppt"/></Relationships>
</file>

<file path=ppt/slides/_rels/slide232.xml.rels><?xml version="1.0" encoding="UTF-8" standalone="yes"?>
<Relationships xmlns="http://schemas.openxmlformats.org/package/2006/relationships"><Relationship Id="rId3" Type="http://schemas.openxmlformats.org/officeDocument/2006/relationships/oleObject" Target="../embeddings/oleObject230.bin"/><Relationship Id="rId2" Type="http://schemas.openxmlformats.org/officeDocument/2006/relationships/slideLayout" Target="../slideLayouts/slideLayout1.xml"/><Relationship Id="rId1" Type="http://schemas.openxmlformats.org/officeDocument/2006/relationships/vmlDrawing" Target="../drawings/vmlDrawing230.vml"/><Relationship Id="rId5" Type="http://schemas.openxmlformats.org/officeDocument/2006/relationships/image" Target="../media/image19.emf"/><Relationship Id="rId4" Type="http://schemas.openxmlformats.org/officeDocument/2006/relationships/oleObject" Target="../embeddings/Microsoft_PowerPoint_97-2003_Presentation230.ppt"/></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231.bin"/><Relationship Id="rId2" Type="http://schemas.openxmlformats.org/officeDocument/2006/relationships/slideLayout" Target="../slideLayouts/slideLayout1.xml"/><Relationship Id="rId1" Type="http://schemas.openxmlformats.org/officeDocument/2006/relationships/vmlDrawing" Target="../drawings/vmlDrawing231.vml"/><Relationship Id="rId6" Type="http://schemas.openxmlformats.org/officeDocument/2006/relationships/image" Target="../media/image37.png"/><Relationship Id="rId5" Type="http://schemas.openxmlformats.org/officeDocument/2006/relationships/image" Target="../media/image19.emf"/><Relationship Id="rId4" Type="http://schemas.openxmlformats.org/officeDocument/2006/relationships/oleObject" Target="../embeddings/Microsoft_PowerPoint_97-2003_Presentation231.ppt"/></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232.bin"/><Relationship Id="rId2" Type="http://schemas.openxmlformats.org/officeDocument/2006/relationships/slideLayout" Target="../slideLayouts/slideLayout1.xml"/><Relationship Id="rId1" Type="http://schemas.openxmlformats.org/officeDocument/2006/relationships/vmlDrawing" Target="../drawings/vmlDrawing232.vml"/><Relationship Id="rId6" Type="http://schemas.openxmlformats.org/officeDocument/2006/relationships/image" Target="../media/image38.png"/><Relationship Id="rId5" Type="http://schemas.openxmlformats.org/officeDocument/2006/relationships/image" Target="../media/image19.emf"/><Relationship Id="rId4" Type="http://schemas.openxmlformats.org/officeDocument/2006/relationships/oleObject" Target="../embeddings/Microsoft_PowerPoint_97-2003_Presentation232.ppt"/></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233.bin"/><Relationship Id="rId2" Type="http://schemas.openxmlformats.org/officeDocument/2006/relationships/slideLayout" Target="../slideLayouts/slideLayout1.xml"/><Relationship Id="rId1" Type="http://schemas.openxmlformats.org/officeDocument/2006/relationships/vmlDrawing" Target="../drawings/vmlDrawing233.vml"/><Relationship Id="rId6" Type="http://schemas.openxmlformats.org/officeDocument/2006/relationships/image" Target="../media/image39.png"/><Relationship Id="rId5" Type="http://schemas.openxmlformats.org/officeDocument/2006/relationships/image" Target="../media/image19.emf"/><Relationship Id="rId4" Type="http://schemas.openxmlformats.org/officeDocument/2006/relationships/oleObject" Target="../embeddings/Microsoft_PowerPoint_97-2003_Presentation233.ppt"/></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234.bin"/><Relationship Id="rId2" Type="http://schemas.openxmlformats.org/officeDocument/2006/relationships/slideLayout" Target="../slideLayouts/slideLayout1.xml"/><Relationship Id="rId1" Type="http://schemas.openxmlformats.org/officeDocument/2006/relationships/vmlDrawing" Target="../drawings/vmlDrawing234.vml"/><Relationship Id="rId5" Type="http://schemas.openxmlformats.org/officeDocument/2006/relationships/image" Target="../media/image19.emf"/><Relationship Id="rId4" Type="http://schemas.openxmlformats.org/officeDocument/2006/relationships/oleObject" Target="../embeddings/Microsoft_PowerPoint_97-2003_Presentation234.ppt"/></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235.bin"/><Relationship Id="rId2" Type="http://schemas.openxmlformats.org/officeDocument/2006/relationships/slideLayout" Target="../slideLayouts/slideLayout1.xml"/><Relationship Id="rId1" Type="http://schemas.openxmlformats.org/officeDocument/2006/relationships/vmlDrawing" Target="../drawings/vmlDrawing235.vml"/><Relationship Id="rId5" Type="http://schemas.openxmlformats.org/officeDocument/2006/relationships/image" Target="../media/image19.emf"/><Relationship Id="rId4" Type="http://schemas.openxmlformats.org/officeDocument/2006/relationships/oleObject" Target="../embeddings/Microsoft_PowerPoint_97-2003_Presentation235.ppt"/></Relationships>
</file>

<file path=ppt/slides/_rels/slide238.xml.rels><?xml version="1.0" encoding="UTF-8" standalone="yes"?>
<Relationships xmlns="http://schemas.openxmlformats.org/package/2006/relationships"><Relationship Id="rId3" Type="http://schemas.openxmlformats.org/officeDocument/2006/relationships/oleObject" Target="../embeddings/oleObject236.bin"/><Relationship Id="rId2" Type="http://schemas.openxmlformats.org/officeDocument/2006/relationships/slideLayout" Target="../slideLayouts/slideLayout1.xml"/><Relationship Id="rId1" Type="http://schemas.openxmlformats.org/officeDocument/2006/relationships/vmlDrawing" Target="../drawings/vmlDrawing236.vml"/><Relationship Id="rId6" Type="http://schemas.openxmlformats.org/officeDocument/2006/relationships/image" Target="../media/image40.png"/><Relationship Id="rId5" Type="http://schemas.openxmlformats.org/officeDocument/2006/relationships/image" Target="../media/image19.emf"/><Relationship Id="rId4" Type="http://schemas.openxmlformats.org/officeDocument/2006/relationships/oleObject" Target="../embeddings/Microsoft_PowerPoint_97-2003_Presentation236.ppt"/></Relationships>
</file>

<file path=ppt/slides/_rels/slide239.xml.rels><?xml version="1.0" encoding="UTF-8" standalone="yes"?>
<Relationships xmlns="http://schemas.openxmlformats.org/package/2006/relationships"><Relationship Id="rId3" Type="http://schemas.openxmlformats.org/officeDocument/2006/relationships/oleObject" Target="../embeddings/oleObject237.bin"/><Relationship Id="rId2" Type="http://schemas.openxmlformats.org/officeDocument/2006/relationships/slideLayout" Target="../slideLayouts/slideLayout1.xml"/><Relationship Id="rId1" Type="http://schemas.openxmlformats.org/officeDocument/2006/relationships/vmlDrawing" Target="../drawings/vmlDrawing237.vml"/><Relationship Id="rId5" Type="http://schemas.openxmlformats.org/officeDocument/2006/relationships/image" Target="../media/image19.emf"/><Relationship Id="rId4" Type="http://schemas.openxmlformats.org/officeDocument/2006/relationships/oleObject" Target="../embeddings/Microsoft_PowerPoint_97-2003_Presentation237.ppt"/></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Microsoft_PowerPoint_97-2003_Presentation24.ppt"/></Relationships>
</file>

<file path=ppt/slides/_rels/slide240.xml.rels><?xml version="1.0" encoding="UTF-8" standalone="yes"?>
<Relationships xmlns="http://schemas.openxmlformats.org/package/2006/relationships"><Relationship Id="rId3" Type="http://schemas.openxmlformats.org/officeDocument/2006/relationships/oleObject" Target="../embeddings/oleObject238.bin"/><Relationship Id="rId2" Type="http://schemas.openxmlformats.org/officeDocument/2006/relationships/slideLayout" Target="../slideLayouts/slideLayout1.xml"/><Relationship Id="rId1" Type="http://schemas.openxmlformats.org/officeDocument/2006/relationships/vmlDrawing" Target="../drawings/vmlDrawing238.vml"/><Relationship Id="rId5" Type="http://schemas.openxmlformats.org/officeDocument/2006/relationships/image" Target="../media/image19.emf"/><Relationship Id="rId4" Type="http://schemas.openxmlformats.org/officeDocument/2006/relationships/oleObject" Target="../embeddings/Microsoft_PowerPoint_97-2003_Presentation238.ppt"/></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239.bin"/><Relationship Id="rId2" Type="http://schemas.openxmlformats.org/officeDocument/2006/relationships/slideLayout" Target="../slideLayouts/slideLayout1.xml"/><Relationship Id="rId1" Type="http://schemas.openxmlformats.org/officeDocument/2006/relationships/vmlDrawing" Target="../drawings/vmlDrawing239.vml"/><Relationship Id="rId5" Type="http://schemas.openxmlformats.org/officeDocument/2006/relationships/image" Target="../media/image19.emf"/><Relationship Id="rId4" Type="http://schemas.openxmlformats.org/officeDocument/2006/relationships/oleObject" Target="../embeddings/Microsoft_PowerPoint_97-2003_Presentation239.ppt"/></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Layout" Target="../slideLayouts/slideLayout1.xml"/><Relationship Id="rId1" Type="http://schemas.openxmlformats.org/officeDocument/2006/relationships/vmlDrawing" Target="../drawings/vmlDrawing240.vml"/><Relationship Id="rId5" Type="http://schemas.openxmlformats.org/officeDocument/2006/relationships/image" Target="../media/image19.emf"/><Relationship Id="rId4" Type="http://schemas.openxmlformats.org/officeDocument/2006/relationships/oleObject" Target="../embeddings/Microsoft_PowerPoint_97-2003_Presentation240.ppt"/></Relationships>
</file>

<file path=ppt/slides/_rels/slide243.xml.rels><?xml version="1.0" encoding="UTF-8" standalone="yes"?>
<Relationships xmlns="http://schemas.openxmlformats.org/package/2006/relationships"><Relationship Id="rId3" Type="http://schemas.openxmlformats.org/officeDocument/2006/relationships/oleObject" Target="../embeddings/oleObject241.bin"/><Relationship Id="rId2" Type="http://schemas.openxmlformats.org/officeDocument/2006/relationships/slideLayout" Target="../slideLayouts/slideLayout1.xml"/><Relationship Id="rId1" Type="http://schemas.openxmlformats.org/officeDocument/2006/relationships/vmlDrawing" Target="../drawings/vmlDrawing241.vml"/><Relationship Id="rId6" Type="http://schemas.openxmlformats.org/officeDocument/2006/relationships/image" Target="../media/image41.png"/><Relationship Id="rId5" Type="http://schemas.openxmlformats.org/officeDocument/2006/relationships/image" Target="../media/image19.emf"/><Relationship Id="rId4" Type="http://schemas.openxmlformats.org/officeDocument/2006/relationships/oleObject" Target="../embeddings/Microsoft_PowerPoint_97-2003_Presentation241.ppt"/></Relationships>
</file>

<file path=ppt/slides/_rels/slide244.xml.rels><?xml version="1.0" encoding="UTF-8" standalone="yes"?>
<Relationships xmlns="http://schemas.openxmlformats.org/package/2006/relationships"><Relationship Id="rId3" Type="http://schemas.openxmlformats.org/officeDocument/2006/relationships/oleObject" Target="../embeddings/oleObject242.bin"/><Relationship Id="rId2" Type="http://schemas.openxmlformats.org/officeDocument/2006/relationships/slideLayout" Target="../slideLayouts/slideLayout1.xml"/><Relationship Id="rId1" Type="http://schemas.openxmlformats.org/officeDocument/2006/relationships/vmlDrawing" Target="../drawings/vmlDrawing242.vml"/><Relationship Id="rId5" Type="http://schemas.openxmlformats.org/officeDocument/2006/relationships/image" Target="../media/image19.emf"/><Relationship Id="rId4" Type="http://schemas.openxmlformats.org/officeDocument/2006/relationships/oleObject" Target="../embeddings/Microsoft_PowerPoint_97-2003_Presentation242.ppt"/></Relationships>
</file>

<file path=ppt/slides/_rels/slide245.xml.rels><?xml version="1.0" encoding="UTF-8" standalone="yes"?>
<Relationships xmlns="http://schemas.openxmlformats.org/package/2006/relationships"><Relationship Id="rId3" Type="http://schemas.openxmlformats.org/officeDocument/2006/relationships/oleObject" Target="../embeddings/oleObject243.bin"/><Relationship Id="rId2" Type="http://schemas.openxmlformats.org/officeDocument/2006/relationships/slideLayout" Target="../slideLayouts/slideLayout1.xml"/><Relationship Id="rId1" Type="http://schemas.openxmlformats.org/officeDocument/2006/relationships/vmlDrawing" Target="../drawings/vmlDrawing243.vml"/><Relationship Id="rId5" Type="http://schemas.openxmlformats.org/officeDocument/2006/relationships/image" Target="../media/image19.emf"/><Relationship Id="rId4" Type="http://schemas.openxmlformats.org/officeDocument/2006/relationships/oleObject" Target="../embeddings/Microsoft_PowerPoint_97-2003_Presentation243.ppt"/></Relationships>
</file>

<file path=ppt/slides/_rels/slide246.xml.rels><?xml version="1.0" encoding="UTF-8" standalone="yes"?>
<Relationships xmlns="http://schemas.openxmlformats.org/package/2006/relationships"><Relationship Id="rId3" Type="http://schemas.openxmlformats.org/officeDocument/2006/relationships/oleObject" Target="../embeddings/oleObject244.bin"/><Relationship Id="rId2" Type="http://schemas.openxmlformats.org/officeDocument/2006/relationships/slideLayout" Target="../slideLayouts/slideLayout1.xml"/><Relationship Id="rId1" Type="http://schemas.openxmlformats.org/officeDocument/2006/relationships/vmlDrawing" Target="../drawings/vmlDrawing244.vml"/><Relationship Id="rId5" Type="http://schemas.openxmlformats.org/officeDocument/2006/relationships/image" Target="../media/image19.emf"/><Relationship Id="rId4" Type="http://schemas.openxmlformats.org/officeDocument/2006/relationships/oleObject" Target="../embeddings/Microsoft_PowerPoint_97-2003_Presentation244.ppt"/></Relationships>
</file>

<file path=ppt/slides/_rels/slide247.xml.rels><?xml version="1.0" encoding="UTF-8" standalone="yes"?>
<Relationships xmlns="http://schemas.openxmlformats.org/package/2006/relationships"><Relationship Id="rId3" Type="http://schemas.openxmlformats.org/officeDocument/2006/relationships/oleObject" Target="../embeddings/oleObject245.bin"/><Relationship Id="rId2" Type="http://schemas.openxmlformats.org/officeDocument/2006/relationships/slideLayout" Target="../slideLayouts/slideLayout1.xml"/><Relationship Id="rId1" Type="http://schemas.openxmlformats.org/officeDocument/2006/relationships/vmlDrawing" Target="../drawings/vmlDrawing245.vml"/><Relationship Id="rId5" Type="http://schemas.openxmlformats.org/officeDocument/2006/relationships/image" Target="../media/image19.emf"/><Relationship Id="rId4" Type="http://schemas.openxmlformats.org/officeDocument/2006/relationships/oleObject" Target="../embeddings/Microsoft_PowerPoint_97-2003_Presentation245.ppt"/></Relationships>
</file>

<file path=ppt/slides/_rels/slide248.xml.rels><?xml version="1.0" encoding="UTF-8" standalone="yes"?>
<Relationships xmlns="http://schemas.openxmlformats.org/package/2006/relationships"><Relationship Id="rId3" Type="http://schemas.openxmlformats.org/officeDocument/2006/relationships/oleObject" Target="../embeddings/oleObject246.bin"/><Relationship Id="rId2" Type="http://schemas.openxmlformats.org/officeDocument/2006/relationships/slideLayout" Target="../slideLayouts/slideLayout1.xml"/><Relationship Id="rId1" Type="http://schemas.openxmlformats.org/officeDocument/2006/relationships/vmlDrawing" Target="../drawings/vmlDrawing246.vml"/><Relationship Id="rId6" Type="http://schemas.openxmlformats.org/officeDocument/2006/relationships/image" Target="../media/image42.png"/><Relationship Id="rId5" Type="http://schemas.openxmlformats.org/officeDocument/2006/relationships/image" Target="../media/image19.emf"/><Relationship Id="rId4" Type="http://schemas.openxmlformats.org/officeDocument/2006/relationships/oleObject" Target="../embeddings/Microsoft_PowerPoint_97-2003_Presentation246.ppt"/></Relationships>
</file>

<file path=ppt/slides/_rels/slide249.xml.rels><?xml version="1.0" encoding="UTF-8" standalone="yes"?>
<Relationships xmlns="http://schemas.openxmlformats.org/package/2006/relationships"><Relationship Id="rId3" Type="http://schemas.openxmlformats.org/officeDocument/2006/relationships/oleObject" Target="../embeddings/oleObject247.bin"/><Relationship Id="rId2" Type="http://schemas.openxmlformats.org/officeDocument/2006/relationships/slideLayout" Target="../slideLayouts/slideLayout1.xml"/><Relationship Id="rId1" Type="http://schemas.openxmlformats.org/officeDocument/2006/relationships/vmlDrawing" Target="../drawings/vmlDrawing247.vml"/><Relationship Id="rId5" Type="http://schemas.openxmlformats.org/officeDocument/2006/relationships/image" Target="../media/image19.emf"/><Relationship Id="rId4" Type="http://schemas.openxmlformats.org/officeDocument/2006/relationships/oleObject" Target="../embeddings/Microsoft_PowerPoint_97-2003_Presentation247.ppt"/></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Microsoft_PowerPoint_97-2003_Presentation25.ppt"/></Relationships>
</file>

<file path=ppt/slides/_rels/slide250.xml.rels><?xml version="1.0" encoding="UTF-8" standalone="yes"?>
<Relationships xmlns="http://schemas.openxmlformats.org/package/2006/relationships"><Relationship Id="rId3" Type="http://schemas.openxmlformats.org/officeDocument/2006/relationships/oleObject" Target="../embeddings/oleObject248.bin"/><Relationship Id="rId2" Type="http://schemas.openxmlformats.org/officeDocument/2006/relationships/slideLayout" Target="../slideLayouts/slideLayout1.xml"/><Relationship Id="rId1" Type="http://schemas.openxmlformats.org/officeDocument/2006/relationships/vmlDrawing" Target="../drawings/vmlDrawing248.vml"/><Relationship Id="rId5" Type="http://schemas.openxmlformats.org/officeDocument/2006/relationships/image" Target="../media/image19.emf"/><Relationship Id="rId4" Type="http://schemas.openxmlformats.org/officeDocument/2006/relationships/oleObject" Target="../embeddings/Microsoft_PowerPoint_97-2003_Presentation248.ppt"/></Relationships>
</file>

<file path=ppt/slides/_rels/slide251.xml.rels><?xml version="1.0" encoding="UTF-8" standalone="yes"?>
<Relationships xmlns="http://schemas.openxmlformats.org/package/2006/relationships"><Relationship Id="rId3" Type="http://schemas.openxmlformats.org/officeDocument/2006/relationships/oleObject" Target="../embeddings/oleObject249.bin"/><Relationship Id="rId2" Type="http://schemas.openxmlformats.org/officeDocument/2006/relationships/slideLayout" Target="../slideLayouts/slideLayout1.xml"/><Relationship Id="rId1" Type="http://schemas.openxmlformats.org/officeDocument/2006/relationships/vmlDrawing" Target="../drawings/vmlDrawing249.vml"/><Relationship Id="rId5" Type="http://schemas.openxmlformats.org/officeDocument/2006/relationships/image" Target="../media/image19.emf"/><Relationship Id="rId4" Type="http://schemas.openxmlformats.org/officeDocument/2006/relationships/oleObject" Target="../embeddings/Microsoft_PowerPoint_97-2003_Presentation249.ppt"/></Relationships>
</file>

<file path=ppt/slides/_rels/slide252.xml.rels><?xml version="1.0" encoding="UTF-8" standalone="yes"?>
<Relationships xmlns="http://schemas.openxmlformats.org/package/2006/relationships"><Relationship Id="rId3" Type="http://schemas.openxmlformats.org/officeDocument/2006/relationships/oleObject" Target="../embeddings/oleObject250.bin"/><Relationship Id="rId2" Type="http://schemas.openxmlformats.org/officeDocument/2006/relationships/slideLayout" Target="../slideLayouts/slideLayout1.xml"/><Relationship Id="rId1" Type="http://schemas.openxmlformats.org/officeDocument/2006/relationships/vmlDrawing" Target="../drawings/vmlDrawing250.vml"/><Relationship Id="rId5" Type="http://schemas.openxmlformats.org/officeDocument/2006/relationships/image" Target="../media/image19.emf"/><Relationship Id="rId4" Type="http://schemas.openxmlformats.org/officeDocument/2006/relationships/oleObject" Target="../embeddings/Microsoft_PowerPoint_97-2003_Presentation250.ppt"/></Relationships>
</file>

<file path=ppt/slides/_rels/slide253.xml.rels><?xml version="1.0" encoding="UTF-8" standalone="yes"?>
<Relationships xmlns="http://schemas.openxmlformats.org/package/2006/relationships"><Relationship Id="rId3" Type="http://schemas.openxmlformats.org/officeDocument/2006/relationships/oleObject" Target="../embeddings/oleObject251.bin"/><Relationship Id="rId2" Type="http://schemas.openxmlformats.org/officeDocument/2006/relationships/slideLayout" Target="../slideLayouts/slideLayout1.xml"/><Relationship Id="rId1" Type="http://schemas.openxmlformats.org/officeDocument/2006/relationships/vmlDrawing" Target="../drawings/vmlDrawing251.vml"/><Relationship Id="rId6" Type="http://schemas.openxmlformats.org/officeDocument/2006/relationships/image" Target="../media/image43.png"/><Relationship Id="rId5" Type="http://schemas.openxmlformats.org/officeDocument/2006/relationships/image" Target="../media/image19.emf"/><Relationship Id="rId4" Type="http://schemas.openxmlformats.org/officeDocument/2006/relationships/oleObject" Target="../embeddings/Microsoft_PowerPoint_97-2003_Presentation251.ppt"/></Relationships>
</file>

<file path=ppt/slides/_rels/slide254.xml.rels><?xml version="1.0" encoding="UTF-8" standalone="yes"?>
<Relationships xmlns="http://schemas.openxmlformats.org/package/2006/relationships"><Relationship Id="rId3" Type="http://schemas.openxmlformats.org/officeDocument/2006/relationships/oleObject" Target="../embeddings/oleObject252.bin"/><Relationship Id="rId2" Type="http://schemas.openxmlformats.org/officeDocument/2006/relationships/slideLayout" Target="../slideLayouts/slideLayout1.xml"/><Relationship Id="rId1" Type="http://schemas.openxmlformats.org/officeDocument/2006/relationships/vmlDrawing" Target="../drawings/vmlDrawing252.vml"/><Relationship Id="rId5" Type="http://schemas.openxmlformats.org/officeDocument/2006/relationships/image" Target="../media/image19.emf"/><Relationship Id="rId4" Type="http://schemas.openxmlformats.org/officeDocument/2006/relationships/oleObject" Target="../embeddings/Microsoft_PowerPoint_97-2003_Presentation252.ppt"/></Relationships>
</file>

<file path=ppt/slides/_rels/slide255.xml.rels><?xml version="1.0" encoding="UTF-8" standalone="yes"?>
<Relationships xmlns="http://schemas.openxmlformats.org/package/2006/relationships"><Relationship Id="rId3" Type="http://schemas.openxmlformats.org/officeDocument/2006/relationships/oleObject" Target="../embeddings/oleObject253.bin"/><Relationship Id="rId2" Type="http://schemas.openxmlformats.org/officeDocument/2006/relationships/slideLayout" Target="../slideLayouts/slideLayout1.xml"/><Relationship Id="rId1" Type="http://schemas.openxmlformats.org/officeDocument/2006/relationships/vmlDrawing" Target="../drawings/vmlDrawing253.vml"/><Relationship Id="rId5" Type="http://schemas.openxmlformats.org/officeDocument/2006/relationships/image" Target="../media/image19.emf"/><Relationship Id="rId4" Type="http://schemas.openxmlformats.org/officeDocument/2006/relationships/oleObject" Target="../embeddings/Microsoft_PowerPoint_97-2003_Presentation253.ppt"/></Relationships>
</file>

<file path=ppt/slides/_rels/slide256.xml.rels><?xml version="1.0" encoding="UTF-8" standalone="yes"?>
<Relationships xmlns="http://schemas.openxmlformats.org/package/2006/relationships"><Relationship Id="rId3" Type="http://schemas.openxmlformats.org/officeDocument/2006/relationships/oleObject" Target="../embeddings/oleObject254.bin"/><Relationship Id="rId2" Type="http://schemas.openxmlformats.org/officeDocument/2006/relationships/slideLayout" Target="../slideLayouts/slideLayout1.xml"/><Relationship Id="rId1" Type="http://schemas.openxmlformats.org/officeDocument/2006/relationships/vmlDrawing" Target="../drawings/vmlDrawing254.vml"/><Relationship Id="rId6" Type="http://schemas.openxmlformats.org/officeDocument/2006/relationships/image" Target="../media/image44.png"/><Relationship Id="rId5" Type="http://schemas.openxmlformats.org/officeDocument/2006/relationships/image" Target="../media/image19.emf"/><Relationship Id="rId4" Type="http://schemas.openxmlformats.org/officeDocument/2006/relationships/oleObject" Target="../embeddings/Microsoft_PowerPoint_97-2003_Presentation254.ppt"/></Relationships>
</file>

<file path=ppt/slides/_rels/slide257.xml.rels><?xml version="1.0" encoding="UTF-8" standalone="yes"?>
<Relationships xmlns="http://schemas.openxmlformats.org/package/2006/relationships"><Relationship Id="rId3" Type="http://schemas.openxmlformats.org/officeDocument/2006/relationships/oleObject" Target="../embeddings/oleObject255.bin"/><Relationship Id="rId2" Type="http://schemas.openxmlformats.org/officeDocument/2006/relationships/slideLayout" Target="../slideLayouts/slideLayout1.xml"/><Relationship Id="rId1" Type="http://schemas.openxmlformats.org/officeDocument/2006/relationships/vmlDrawing" Target="../drawings/vmlDrawing255.vml"/><Relationship Id="rId5" Type="http://schemas.openxmlformats.org/officeDocument/2006/relationships/image" Target="../media/image19.emf"/><Relationship Id="rId4" Type="http://schemas.openxmlformats.org/officeDocument/2006/relationships/oleObject" Target="../embeddings/Microsoft_PowerPoint_97-2003_Presentation255.ppt"/></Relationships>
</file>

<file path=ppt/slides/_rels/slide258.xml.rels><?xml version="1.0" encoding="UTF-8" standalone="yes"?>
<Relationships xmlns="http://schemas.openxmlformats.org/package/2006/relationships"><Relationship Id="rId3" Type="http://schemas.openxmlformats.org/officeDocument/2006/relationships/oleObject" Target="../embeddings/oleObject256.bin"/><Relationship Id="rId2" Type="http://schemas.openxmlformats.org/officeDocument/2006/relationships/slideLayout" Target="../slideLayouts/slideLayout1.xml"/><Relationship Id="rId1" Type="http://schemas.openxmlformats.org/officeDocument/2006/relationships/vmlDrawing" Target="../drawings/vmlDrawing256.vml"/><Relationship Id="rId5" Type="http://schemas.openxmlformats.org/officeDocument/2006/relationships/image" Target="../media/image19.emf"/><Relationship Id="rId4" Type="http://schemas.openxmlformats.org/officeDocument/2006/relationships/oleObject" Target="../embeddings/Microsoft_PowerPoint_97-2003_Presentation256.ppt"/></Relationships>
</file>

<file path=ppt/slides/_rels/slide259.xml.rels><?xml version="1.0" encoding="UTF-8" standalone="yes"?>
<Relationships xmlns="http://schemas.openxmlformats.org/package/2006/relationships"><Relationship Id="rId3" Type="http://schemas.openxmlformats.org/officeDocument/2006/relationships/oleObject" Target="../embeddings/oleObject257.bin"/><Relationship Id="rId2" Type="http://schemas.openxmlformats.org/officeDocument/2006/relationships/slideLayout" Target="../slideLayouts/slideLayout1.xml"/><Relationship Id="rId1" Type="http://schemas.openxmlformats.org/officeDocument/2006/relationships/vmlDrawing" Target="../drawings/vmlDrawing257.vml"/><Relationship Id="rId5" Type="http://schemas.openxmlformats.org/officeDocument/2006/relationships/image" Target="../media/image19.emf"/><Relationship Id="rId4" Type="http://schemas.openxmlformats.org/officeDocument/2006/relationships/oleObject" Target="../embeddings/Microsoft_PowerPoint_97-2003_Presentation257.ppt"/></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Microsoft_PowerPoint_97-2003_Presentation26.ppt"/></Relationships>
</file>

<file path=ppt/slides/_rels/slide260.xml.rels><?xml version="1.0" encoding="UTF-8" standalone="yes"?>
<Relationships xmlns="http://schemas.openxmlformats.org/package/2006/relationships"><Relationship Id="rId3" Type="http://schemas.openxmlformats.org/officeDocument/2006/relationships/oleObject" Target="../embeddings/oleObject258.bin"/><Relationship Id="rId2" Type="http://schemas.openxmlformats.org/officeDocument/2006/relationships/slideLayout" Target="../slideLayouts/slideLayout1.xml"/><Relationship Id="rId1" Type="http://schemas.openxmlformats.org/officeDocument/2006/relationships/vmlDrawing" Target="../drawings/vmlDrawing258.vml"/><Relationship Id="rId5" Type="http://schemas.openxmlformats.org/officeDocument/2006/relationships/image" Target="../media/image19.emf"/><Relationship Id="rId4" Type="http://schemas.openxmlformats.org/officeDocument/2006/relationships/oleObject" Target="../embeddings/Microsoft_PowerPoint_97-2003_Presentation258.ppt"/></Relationships>
</file>

<file path=ppt/slides/_rels/slide261.xml.rels><?xml version="1.0" encoding="UTF-8" standalone="yes"?>
<Relationships xmlns="http://schemas.openxmlformats.org/package/2006/relationships"><Relationship Id="rId3" Type="http://schemas.openxmlformats.org/officeDocument/2006/relationships/oleObject" Target="../embeddings/oleObject259.bin"/><Relationship Id="rId2" Type="http://schemas.openxmlformats.org/officeDocument/2006/relationships/slideLayout" Target="../slideLayouts/slideLayout1.xml"/><Relationship Id="rId1" Type="http://schemas.openxmlformats.org/officeDocument/2006/relationships/vmlDrawing" Target="../drawings/vmlDrawing259.vml"/><Relationship Id="rId5" Type="http://schemas.openxmlformats.org/officeDocument/2006/relationships/image" Target="../media/image19.emf"/><Relationship Id="rId4" Type="http://schemas.openxmlformats.org/officeDocument/2006/relationships/oleObject" Target="../embeddings/Microsoft_PowerPoint_97-2003_Presentation259.ppt"/></Relationships>
</file>

<file path=ppt/slides/_rels/slide262.xml.rels><?xml version="1.0" encoding="UTF-8" standalone="yes"?>
<Relationships xmlns="http://schemas.openxmlformats.org/package/2006/relationships"><Relationship Id="rId3" Type="http://schemas.openxmlformats.org/officeDocument/2006/relationships/oleObject" Target="../embeddings/oleObject260.bin"/><Relationship Id="rId2" Type="http://schemas.openxmlformats.org/officeDocument/2006/relationships/slideLayout" Target="../slideLayouts/slideLayout1.xml"/><Relationship Id="rId1" Type="http://schemas.openxmlformats.org/officeDocument/2006/relationships/vmlDrawing" Target="../drawings/vmlDrawing260.vml"/><Relationship Id="rId5" Type="http://schemas.openxmlformats.org/officeDocument/2006/relationships/image" Target="../media/image19.emf"/><Relationship Id="rId4" Type="http://schemas.openxmlformats.org/officeDocument/2006/relationships/oleObject" Target="../embeddings/Microsoft_PowerPoint_97-2003_Presentation260.ppt"/></Relationships>
</file>

<file path=ppt/slides/_rels/slide263.xml.rels><?xml version="1.0" encoding="UTF-8" standalone="yes"?>
<Relationships xmlns="http://schemas.openxmlformats.org/package/2006/relationships"><Relationship Id="rId3" Type="http://schemas.openxmlformats.org/officeDocument/2006/relationships/oleObject" Target="../embeddings/oleObject261.bin"/><Relationship Id="rId2" Type="http://schemas.openxmlformats.org/officeDocument/2006/relationships/slideLayout" Target="../slideLayouts/slideLayout1.xml"/><Relationship Id="rId1" Type="http://schemas.openxmlformats.org/officeDocument/2006/relationships/vmlDrawing" Target="../drawings/vmlDrawing261.vml"/><Relationship Id="rId6" Type="http://schemas.openxmlformats.org/officeDocument/2006/relationships/image" Target="../media/image45.png"/><Relationship Id="rId5" Type="http://schemas.openxmlformats.org/officeDocument/2006/relationships/image" Target="../media/image19.emf"/><Relationship Id="rId4" Type="http://schemas.openxmlformats.org/officeDocument/2006/relationships/oleObject" Target="../embeddings/Microsoft_PowerPoint_97-2003_Presentation261.ppt"/></Relationships>
</file>

<file path=ppt/slides/_rels/slide264.xml.rels><?xml version="1.0" encoding="UTF-8" standalone="yes"?>
<Relationships xmlns="http://schemas.openxmlformats.org/package/2006/relationships"><Relationship Id="rId3" Type="http://schemas.openxmlformats.org/officeDocument/2006/relationships/oleObject" Target="../embeddings/oleObject262.bin"/><Relationship Id="rId2" Type="http://schemas.openxmlformats.org/officeDocument/2006/relationships/slideLayout" Target="../slideLayouts/slideLayout1.xml"/><Relationship Id="rId1" Type="http://schemas.openxmlformats.org/officeDocument/2006/relationships/vmlDrawing" Target="../drawings/vmlDrawing262.vml"/><Relationship Id="rId6" Type="http://schemas.openxmlformats.org/officeDocument/2006/relationships/image" Target="../media/image46.png"/><Relationship Id="rId5" Type="http://schemas.openxmlformats.org/officeDocument/2006/relationships/image" Target="../media/image19.emf"/><Relationship Id="rId4" Type="http://schemas.openxmlformats.org/officeDocument/2006/relationships/oleObject" Target="../embeddings/Microsoft_PowerPoint_97-2003_Presentation262.ppt"/></Relationships>
</file>

<file path=ppt/slides/_rels/slide265.xml.rels><?xml version="1.0" encoding="UTF-8" standalone="yes"?>
<Relationships xmlns="http://schemas.openxmlformats.org/package/2006/relationships"><Relationship Id="rId3" Type="http://schemas.openxmlformats.org/officeDocument/2006/relationships/oleObject" Target="../embeddings/oleObject263.bin"/><Relationship Id="rId2" Type="http://schemas.openxmlformats.org/officeDocument/2006/relationships/slideLayout" Target="../slideLayouts/slideLayout1.xml"/><Relationship Id="rId1" Type="http://schemas.openxmlformats.org/officeDocument/2006/relationships/vmlDrawing" Target="../drawings/vmlDrawing263.vml"/><Relationship Id="rId5" Type="http://schemas.openxmlformats.org/officeDocument/2006/relationships/image" Target="../media/image19.emf"/><Relationship Id="rId4" Type="http://schemas.openxmlformats.org/officeDocument/2006/relationships/oleObject" Target="../embeddings/Microsoft_PowerPoint_97-2003_Presentation263.ppt"/></Relationships>
</file>

<file path=ppt/slides/_rels/slide266.xml.rels><?xml version="1.0" encoding="UTF-8" standalone="yes"?>
<Relationships xmlns="http://schemas.openxmlformats.org/package/2006/relationships"><Relationship Id="rId3" Type="http://schemas.openxmlformats.org/officeDocument/2006/relationships/oleObject" Target="../embeddings/oleObject264.bin"/><Relationship Id="rId2" Type="http://schemas.openxmlformats.org/officeDocument/2006/relationships/slideLayout" Target="../slideLayouts/slideLayout1.xml"/><Relationship Id="rId1" Type="http://schemas.openxmlformats.org/officeDocument/2006/relationships/vmlDrawing" Target="../drawings/vmlDrawing264.vml"/><Relationship Id="rId5" Type="http://schemas.openxmlformats.org/officeDocument/2006/relationships/image" Target="../media/image19.emf"/><Relationship Id="rId4" Type="http://schemas.openxmlformats.org/officeDocument/2006/relationships/oleObject" Target="../embeddings/Microsoft_PowerPoint_97-2003_Presentation264.ppt"/></Relationships>
</file>

<file path=ppt/slides/_rels/slide267.xml.rels><?xml version="1.0" encoding="UTF-8" standalone="yes"?>
<Relationships xmlns="http://schemas.openxmlformats.org/package/2006/relationships"><Relationship Id="rId3" Type="http://schemas.openxmlformats.org/officeDocument/2006/relationships/oleObject" Target="../embeddings/oleObject265.bin"/><Relationship Id="rId2" Type="http://schemas.openxmlformats.org/officeDocument/2006/relationships/slideLayout" Target="../slideLayouts/slideLayout1.xml"/><Relationship Id="rId1" Type="http://schemas.openxmlformats.org/officeDocument/2006/relationships/vmlDrawing" Target="../drawings/vmlDrawing265.vml"/><Relationship Id="rId5" Type="http://schemas.openxmlformats.org/officeDocument/2006/relationships/image" Target="../media/image19.emf"/><Relationship Id="rId4" Type="http://schemas.openxmlformats.org/officeDocument/2006/relationships/oleObject" Target="../embeddings/Microsoft_PowerPoint_97-2003_Presentation265.ppt"/></Relationships>
</file>

<file path=ppt/slides/_rels/slide268.xml.rels><?xml version="1.0" encoding="UTF-8" standalone="yes"?>
<Relationships xmlns="http://schemas.openxmlformats.org/package/2006/relationships"><Relationship Id="rId3" Type="http://schemas.openxmlformats.org/officeDocument/2006/relationships/oleObject" Target="../embeddings/oleObject266.bin"/><Relationship Id="rId2" Type="http://schemas.openxmlformats.org/officeDocument/2006/relationships/slideLayout" Target="../slideLayouts/slideLayout1.xml"/><Relationship Id="rId1" Type="http://schemas.openxmlformats.org/officeDocument/2006/relationships/vmlDrawing" Target="../drawings/vmlDrawing266.vml"/><Relationship Id="rId5" Type="http://schemas.openxmlformats.org/officeDocument/2006/relationships/image" Target="../media/image19.emf"/><Relationship Id="rId4" Type="http://schemas.openxmlformats.org/officeDocument/2006/relationships/oleObject" Target="../embeddings/Microsoft_PowerPoint_97-2003_Presentation266.ppt"/></Relationships>
</file>

<file path=ppt/slides/_rels/slide269.xml.rels><?xml version="1.0" encoding="UTF-8" standalone="yes"?>
<Relationships xmlns="http://schemas.openxmlformats.org/package/2006/relationships"><Relationship Id="rId3" Type="http://schemas.openxmlformats.org/officeDocument/2006/relationships/oleObject" Target="../embeddings/oleObject267.bin"/><Relationship Id="rId2" Type="http://schemas.openxmlformats.org/officeDocument/2006/relationships/slideLayout" Target="../slideLayouts/slideLayout1.xml"/><Relationship Id="rId1" Type="http://schemas.openxmlformats.org/officeDocument/2006/relationships/vmlDrawing" Target="../drawings/vmlDrawing267.vml"/><Relationship Id="rId5" Type="http://schemas.openxmlformats.org/officeDocument/2006/relationships/image" Target="../media/image19.emf"/><Relationship Id="rId4" Type="http://schemas.openxmlformats.org/officeDocument/2006/relationships/oleObject" Target="../embeddings/Microsoft_PowerPoint_97-2003_Presentation267.ppt"/></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Microsoft_PowerPoint_97-2003_Presentation27.ppt"/></Relationships>
</file>

<file path=ppt/slides/_rels/slide270.xml.rels><?xml version="1.0" encoding="UTF-8" standalone="yes"?>
<Relationships xmlns="http://schemas.openxmlformats.org/package/2006/relationships"><Relationship Id="rId3" Type="http://schemas.openxmlformats.org/officeDocument/2006/relationships/oleObject" Target="../embeddings/oleObject268.bin"/><Relationship Id="rId2" Type="http://schemas.openxmlformats.org/officeDocument/2006/relationships/slideLayout" Target="../slideLayouts/slideLayout1.xml"/><Relationship Id="rId1" Type="http://schemas.openxmlformats.org/officeDocument/2006/relationships/vmlDrawing" Target="../drawings/vmlDrawing268.vml"/><Relationship Id="rId5" Type="http://schemas.openxmlformats.org/officeDocument/2006/relationships/image" Target="../media/image19.emf"/><Relationship Id="rId4" Type="http://schemas.openxmlformats.org/officeDocument/2006/relationships/oleObject" Target="../embeddings/Microsoft_PowerPoint_97-2003_Presentation268.ppt"/></Relationships>
</file>

<file path=ppt/slides/_rels/slide271.xml.rels><?xml version="1.0" encoding="UTF-8" standalone="yes"?>
<Relationships xmlns="http://schemas.openxmlformats.org/package/2006/relationships"><Relationship Id="rId3" Type="http://schemas.openxmlformats.org/officeDocument/2006/relationships/oleObject" Target="../embeddings/oleObject269.bin"/><Relationship Id="rId2" Type="http://schemas.openxmlformats.org/officeDocument/2006/relationships/slideLayout" Target="../slideLayouts/slideLayout1.xml"/><Relationship Id="rId1" Type="http://schemas.openxmlformats.org/officeDocument/2006/relationships/vmlDrawing" Target="../drawings/vmlDrawing269.vml"/><Relationship Id="rId5" Type="http://schemas.openxmlformats.org/officeDocument/2006/relationships/image" Target="../media/image19.emf"/><Relationship Id="rId4" Type="http://schemas.openxmlformats.org/officeDocument/2006/relationships/oleObject" Target="../embeddings/Microsoft_PowerPoint_97-2003_Presentation269.ppt"/></Relationships>
</file>

<file path=ppt/slides/_rels/slide272.xml.rels><?xml version="1.0" encoding="UTF-8" standalone="yes"?>
<Relationships xmlns="http://schemas.openxmlformats.org/package/2006/relationships"><Relationship Id="rId3" Type="http://schemas.openxmlformats.org/officeDocument/2006/relationships/oleObject" Target="../embeddings/oleObject270.bin"/><Relationship Id="rId2" Type="http://schemas.openxmlformats.org/officeDocument/2006/relationships/slideLayout" Target="../slideLayouts/slideLayout1.xml"/><Relationship Id="rId1" Type="http://schemas.openxmlformats.org/officeDocument/2006/relationships/vmlDrawing" Target="../drawings/vmlDrawing270.vml"/><Relationship Id="rId5" Type="http://schemas.openxmlformats.org/officeDocument/2006/relationships/image" Target="../media/image19.emf"/><Relationship Id="rId4" Type="http://schemas.openxmlformats.org/officeDocument/2006/relationships/oleObject" Target="../embeddings/Microsoft_PowerPoint_97-2003_Presentation270.ppt"/></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Microsoft_PowerPoint_97-2003_Presentation28.ppt"/></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Microsoft_PowerPoint_97-2003_Presentation29.ppt"/></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Microsoft_PowerPoint_97-2003_Presentation3.ppt"/></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Microsoft_PowerPoint_97-2003_Presentation30.ppt"/></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Microsoft_PowerPoint_97-2003_Presentation31.ppt"/></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Microsoft_PowerPoint_97-2003_Presentation32.ppt"/></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Microsoft_PowerPoint_97-2003_Presentation33.ppt"/></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Microsoft_PowerPoint_97-2003_Presentation34.ppt"/></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Microsoft_PowerPoint_97-2003_Presentation35.ppt"/></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Microsoft_PowerPoint_97-2003_Presentation36.ppt"/></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Microsoft_PowerPoint_97-2003_Presentation37.ppt"/></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Microsoft_PowerPoint_97-2003_Presentation38.ppt"/></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Microsoft_PowerPoint_97-2003_Presentation39.ppt"/></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Microsoft_PowerPoint_97-2003_Presentation4.ppt"/></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Microsoft_PowerPoint_97-2003_Presentation40.ppt"/></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Microsoft_PowerPoint_97-2003_Presentation41.ppt"/></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Microsoft_PowerPoint_97-2003_Presentation42.ppt"/></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43.vml"/><Relationship Id="rId5" Type="http://schemas.openxmlformats.org/officeDocument/2006/relationships/image" Target="../media/image1.emf"/><Relationship Id="rId4" Type="http://schemas.openxmlformats.org/officeDocument/2006/relationships/oleObject" Target="../embeddings/Microsoft_PowerPoint_97-2003_Presentation43.ppt"/></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44.vml"/><Relationship Id="rId5" Type="http://schemas.openxmlformats.org/officeDocument/2006/relationships/image" Target="../media/image1.emf"/><Relationship Id="rId4" Type="http://schemas.openxmlformats.org/officeDocument/2006/relationships/oleObject" Target="../embeddings/Microsoft_PowerPoint_97-2003_Presentation44.ppt"/></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xml"/><Relationship Id="rId1" Type="http://schemas.openxmlformats.org/officeDocument/2006/relationships/vmlDrawing" Target="../drawings/vmlDrawing45.vml"/><Relationship Id="rId5" Type="http://schemas.openxmlformats.org/officeDocument/2006/relationships/image" Target="../media/image1.emf"/><Relationship Id="rId4" Type="http://schemas.openxmlformats.org/officeDocument/2006/relationships/oleObject" Target="../embeddings/Microsoft_PowerPoint_97-2003_Presentation45.ppt"/></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Microsoft_PowerPoint_97-2003_Presentation46.ppt"/></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Microsoft_PowerPoint_97-2003_Presentation47.ppt"/></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Microsoft_PowerPoint_97-2003_Presentation48.ppt"/></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Microsoft_PowerPoint_97-2003_Presentation49.ppt"/></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Microsoft_PowerPoint_97-2003_Presentation5.ppt"/></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Microsoft_PowerPoint_97-2003_Presentation50.ppt"/></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Microsoft_PowerPoint_97-2003_Presentation51.ppt"/></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Microsoft_PowerPoint_97-2003_Presentation52.ppt"/></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53.vml"/><Relationship Id="rId5" Type="http://schemas.openxmlformats.org/officeDocument/2006/relationships/image" Target="../media/image1.emf"/><Relationship Id="rId4" Type="http://schemas.openxmlformats.org/officeDocument/2006/relationships/oleObject" Target="../embeddings/Microsoft_PowerPoint_97-2003_Presentation53.ppt"/></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Microsoft_PowerPoint_97-2003_Presentation54.ppt"/></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1.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Microsoft_PowerPoint_97-2003_Presentation55.ppt"/></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56.vml"/><Relationship Id="rId5" Type="http://schemas.openxmlformats.org/officeDocument/2006/relationships/image" Target="../media/image1.emf"/><Relationship Id="rId4" Type="http://schemas.openxmlformats.org/officeDocument/2006/relationships/oleObject" Target="../embeddings/Microsoft_PowerPoint_97-2003_Presentation56.ppt"/></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1.xml"/><Relationship Id="rId1" Type="http://schemas.openxmlformats.org/officeDocument/2006/relationships/vmlDrawing" Target="../drawings/vmlDrawing57.vml"/><Relationship Id="rId5" Type="http://schemas.openxmlformats.org/officeDocument/2006/relationships/image" Target="../media/image1.emf"/><Relationship Id="rId4" Type="http://schemas.openxmlformats.org/officeDocument/2006/relationships/oleObject" Target="../embeddings/Microsoft_PowerPoint_97-2003_Presentation57.ppt"/></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58.vml"/><Relationship Id="rId5" Type="http://schemas.openxmlformats.org/officeDocument/2006/relationships/image" Target="../media/image1.emf"/><Relationship Id="rId4" Type="http://schemas.openxmlformats.org/officeDocument/2006/relationships/oleObject" Target="../embeddings/Microsoft_PowerPoint_97-2003_Presentation58.ppt"/></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Microsoft_PowerPoint_97-2003_Presentation59.ppt"/></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Microsoft_PowerPoint_97-2003_Presentation6.ppt"/></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Microsoft_PowerPoint_97-2003_Presentation60.ppt"/></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Microsoft_PowerPoint_97-2003_Presentation61.ppt"/></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2.bin"/><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62.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Microsoft_PowerPoint_97-2003_Presentation62.ppt"/></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Microsoft_PowerPoint_97-2003_Presentation63.ppt"/></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Microsoft_PowerPoint_97-2003_Presentation64.ppt"/></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Microsoft_PowerPoint_97-2003_Presentation65.ppt"/></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Microsoft_PowerPoint_97-2003_Presentation66.ppt"/></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Layout" Target="../slideLayouts/slideLayout1.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Microsoft_PowerPoint_97-2003_Presentation67.ppt"/></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Microsoft_PowerPoint_97-2003_Presentation68.ppt"/></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1.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Microsoft_PowerPoint_97-2003_Presentation69.ppt"/></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Microsoft_PowerPoint_97-2003_Presentation7.ppt"/></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Microsoft_PowerPoint_97-2003_Presentation70.ppt"/></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1.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Microsoft_PowerPoint_97-2003_Presentation71.ppt"/></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72.vml"/><Relationship Id="rId5" Type="http://schemas.openxmlformats.org/officeDocument/2006/relationships/image" Target="../media/image1.emf"/><Relationship Id="rId4" Type="http://schemas.openxmlformats.org/officeDocument/2006/relationships/oleObject" Target="../embeddings/Microsoft_PowerPoint_97-2003_Presentation72.ppt"/></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xml"/><Relationship Id="rId1" Type="http://schemas.openxmlformats.org/officeDocument/2006/relationships/vmlDrawing" Target="../drawings/vmlDrawing73.vml"/><Relationship Id="rId5" Type="http://schemas.openxmlformats.org/officeDocument/2006/relationships/image" Target="../media/image1.emf"/><Relationship Id="rId4" Type="http://schemas.openxmlformats.org/officeDocument/2006/relationships/oleObject" Target="../embeddings/Microsoft_PowerPoint_97-2003_Presentation73.ppt"/></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xml"/><Relationship Id="rId1" Type="http://schemas.openxmlformats.org/officeDocument/2006/relationships/vmlDrawing" Target="../drawings/vmlDrawing74.vml"/><Relationship Id="rId5" Type="http://schemas.openxmlformats.org/officeDocument/2006/relationships/image" Target="../media/image1.emf"/><Relationship Id="rId4" Type="http://schemas.openxmlformats.org/officeDocument/2006/relationships/oleObject" Target="../embeddings/Microsoft_PowerPoint_97-2003_Presentation74.ppt"/></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1.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Microsoft_PowerPoint_97-2003_Presentation75.ppt"/></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76.bin"/><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76.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Microsoft_PowerPoint_97-2003_Presentation76.ppt"/></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1.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Microsoft_PowerPoint_97-2003_Presentation77.ppt"/></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78.bin"/><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vmlDrawing" Target="../drawings/vmlDrawing78.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Microsoft_PowerPoint_97-2003_Presentation78.ppt"/></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79.bin"/><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vmlDrawing" Target="../drawings/vmlDrawing79.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Microsoft_PowerPoint_97-2003_Presentation79.ppt"/></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Microsoft_PowerPoint_97-2003_Presentation8.ppt"/></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80.bin"/><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mlDrawing" Target="../drawings/vmlDrawing80.v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Microsoft_PowerPoint_97-2003_Presentation80.ppt"/></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1.xml"/><Relationship Id="rId1" Type="http://schemas.openxmlformats.org/officeDocument/2006/relationships/vmlDrawing" Target="../drawings/vmlDrawing81.vml"/><Relationship Id="rId6" Type="http://schemas.openxmlformats.org/officeDocument/2006/relationships/image" Target="../media/image16.png"/><Relationship Id="rId5" Type="http://schemas.openxmlformats.org/officeDocument/2006/relationships/image" Target="../media/image1.emf"/><Relationship Id="rId4" Type="http://schemas.openxmlformats.org/officeDocument/2006/relationships/oleObject" Target="../embeddings/Microsoft_PowerPoint_97-2003_Presentation81.ppt"/></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Microsoft_PowerPoint_97-2003_Presentation82.ppt"/></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1.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Microsoft_PowerPoint_97-2003_Presentation83.ppt"/></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xml"/><Relationship Id="rId1" Type="http://schemas.openxmlformats.org/officeDocument/2006/relationships/vmlDrawing" Target="../drawings/vmlDrawing84.vml"/><Relationship Id="rId5" Type="http://schemas.openxmlformats.org/officeDocument/2006/relationships/image" Target="../media/image1.emf"/><Relationship Id="rId4" Type="http://schemas.openxmlformats.org/officeDocument/2006/relationships/oleObject" Target="../embeddings/Microsoft_PowerPoint_97-2003_Presentation84.ppt"/></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1.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Microsoft_PowerPoint_97-2003_Presentation85.ppt"/></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Microsoft_PowerPoint_97-2003_Presentation86.ppt"/></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1.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Microsoft_PowerPoint_97-2003_Presentation87.ppt"/></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1.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Microsoft_PowerPoint_97-2003_Presentation88.ppt"/></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1.xml"/><Relationship Id="rId1" Type="http://schemas.openxmlformats.org/officeDocument/2006/relationships/vmlDrawing" Target="../drawings/vmlDrawing89.vml"/><Relationship Id="rId6" Type="http://schemas.openxmlformats.org/officeDocument/2006/relationships/image" Target="../media/image17.png"/><Relationship Id="rId5" Type="http://schemas.openxmlformats.org/officeDocument/2006/relationships/image" Target="../media/image1.emf"/><Relationship Id="rId4" Type="http://schemas.openxmlformats.org/officeDocument/2006/relationships/oleObject" Target="../embeddings/Microsoft_PowerPoint_97-2003_Presentation89.ppt"/></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Microsoft_PowerPoint_97-2003_Presentation9.ppt"/></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Microsoft_PowerPoint_97-2003_Presentation90.ppt"/></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1.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Microsoft_PowerPoint_97-2003_Presentation91.ppt"/></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1.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Microsoft_PowerPoint_97-2003_Presentation92.ppt"/></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1.xml"/><Relationship Id="rId1" Type="http://schemas.openxmlformats.org/officeDocument/2006/relationships/vmlDrawing" Target="../drawings/vmlDrawing93.vml"/><Relationship Id="rId5" Type="http://schemas.openxmlformats.org/officeDocument/2006/relationships/image" Target="../media/image1.emf"/><Relationship Id="rId4" Type="http://schemas.openxmlformats.org/officeDocument/2006/relationships/oleObject" Target="../embeddings/Microsoft_PowerPoint_97-2003_Presentation93.ppt"/></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Microsoft_PowerPoint_97-2003_Presentation94.ppt"/></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Layout" Target="../slideLayouts/slideLayout1.xml"/><Relationship Id="rId1" Type="http://schemas.openxmlformats.org/officeDocument/2006/relationships/vmlDrawing" Target="../drawings/vmlDrawing95.v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Microsoft_PowerPoint_97-2003_Presentation95.ppt"/></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1.xml"/><Relationship Id="rId1" Type="http://schemas.openxmlformats.org/officeDocument/2006/relationships/vmlDrawing" Target="../drawings/vmlDrawing96.vml"/><Relationship Id="rId5" Type="http://schemas.openxmlformats.org/officeDocument/2006/relationships/image" Target="../media/image1.emf"/><Relationship Id="rId4" Type="http://schemas.openxmlformats.org/officeDocument/2006/relationships/oleObject" Target="../embeddings/Microsoft_PowerPoint_97-2003_Presentation96.ppt"/></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1.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Microsoft_PowerPoint_97-2003_Presentation97.pp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277860929"/>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7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1" name="Rectangle 5"/>
          <p:cNvSpPr>
            <a:spLocks noChangeArrowheads="1"/>
          </p:cNvSpPr>
          <p:nvPr/>
        </p:nvSpPr>
        <p:spPr bwMode="auto">
          <a:xfrm>
            <a:off x="1115616" y="1052736"/>
            <a:ext cx="750927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a:solidFill>
                  <a:srgbClr val="000000"/>
                </a:solidFill>
                <a:latin typeface="Adobe Garamond Pro Bold" pitchFamily="18" charset="0"/>
              </a:rPr>
              <a:t> </a:t>
            </a:r>
            <a:r>
              <a:rPr lang="de-AT" altLang="de-DE" sz="8000" b="1" dirty="0" smtClean="0">
                <a:solidFill>
                  <a:srgbClr val="000000"/>
                </a:solidFill>
                <a:latin typeface="Adobe Garamond Pro Bold" pitchFamily="18" charset="0"/>
              </a:rPr>
              <a:t>IGP 2019</a:t>
            </a:r>
          </a:p>
          <a:p>
            <a:r>
              <a:rPr lang="de-AT" altLang="de-DE" sz="8000" b="1" dirty="0" smtClean="0">
                <a:solidFill>
                  <a:srgbClr val="000099"/>
                </a:solidFill>
                <a:latin typeface="Adobe Garamond Pro Bold" pitchFamily="18" charset="0"/>
              </a:rPr>
              <a:t>     Internationale  Gebrauchshunde</a:t>
            </a:r>
          </a:p>
          <a:p>
            <a:r>
              <a:rPr lang="de-AT" altLang="de-DE" sz="8000" b="1" dirty="0" smtClean="0">
                <a:solidFill>
                  <a:srgbClr val="000099"/>
                </a:solidFill>
                <a:latin typeface="Adobe Garamond Pro Bold" pitchFamily="18" charset="0"/>
              </a:rPr>
              <a:t>Prüfung</a:t>
            </a:r>
            <a:endParaRPr lang="de-AT" altLang="de-DE" sz="8000" b="1" dirty="0">
              <a:solidFill>
                <a:srgbClr val="000099"/>
              </a:solidFill>
              <a:latin typeface="Adobe Garamond Pro Bold" pitchFamily="18" charset="0"/>
            </a:endParaRPr>
          </a:p>
        </p:txBody>
      </p:sp>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Pfeil nach rechts 1"/>
          <p:cNvSpPr/>
          <p:nvPr/>
        </p:nvSpPr>
        <p:spPr>
          <a:xfrm>
            <a:off x="1331640" y="2852738"/>
            <a:ext cx="936104" cy="50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ußzeilenplatzhalter 2"/>
          <p:cNvSpPr>
            <a:spLocks noGrp="1"/>
          </p:cNvSpPr>
          <p:nvPr>
            <p:ph type="ftr" sz="quarter" idx="11"/>
          </p:nvPr>
        </p:nvSpPr>
        <p:spPr/>
        <p:txBody>
          <a:bodyPr/>
          <a:lstStyle/>
          <a:p>
            <a:r>
              <a:rPr lang="de-DE" smtClean="0"/>
              <a:t>@Bruno Kastelic-Sakoparnig</a:t>
            </a:r>
            <a:endParaRPr lang="de-DE"/>
          </a:p>
        </p:txBody>
      </p:sp>
      <p:sp>
        <p:nvSpPr>
          <p:cNvPr id="4" name="Foliennummernplatzhalter 3"/>
          <p:cNvSpPr>
            <a:spLocks noGrp="1"/>
          </p:cNvSpPr>
          <p:nvPr>
            <p:ph type="sldNum" sz="quarter" idx="12"/>
          </p:nvPr>
        </p:nvSpPr>
        <p:spPr/>
        <p:txBody>
          <a:bodyPr/>
          <a:lstStyle/>
          <a:p>
            <a:fld id="{F9CCD0ED-86BA-4898-8C23-89556284E709}" type="slidenum">
              <a:rPr lang="de-DE" smtClean="0"/>
              <a:t>1</a:t>
            </a:fld>
            <a:endParaRPr lang="de-DE"/>
          </a:p>
        </p:txBody>
      </p:sp>
    </p:spTree>
    <p:extLst>
      <p:ext uri="{BB962C8B-B14F-4D97-AF65-F5344CB8AC3E}">
        <p14:creationId xmlns:p14="http://schemas.microsoft.com/office/powerpoint/2010/main" val="6678992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264692380"/>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3793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a:t>
            </a:fld>
            <a:endParaRPr lang="de-DE"/>
          </a:p>
        </p:txBody>
      </p:sp>
      <p:sp>
        <p:nvSpPr>
          <p:cNvPr id="4" name="Textfeld 3"/>
          <p:cNvSpPr txBox="1"/>
          <p:nvPr/>
        </p:nvSpPr>
        <p:spPr>
          <a:xfrm>
            <a:off x="1563507" y="265639"/>
            <a:ext cx="6264696" cy="830997"/>
          </a:xfrm>
          <a:prstGeom prst="rect">
            <a:avLst/>
          </a:prstGeom>
          <a:noFill/>
        </p:spPr>
        <p:txBody>
          <a:bodyPr wrap="square" rtlCol="0">
            <a:spAutoFit/>
          </a:bodyPr>
          <a:lstStyle/>
          <a:p>
            <a:pPr algn="ctr"/>
            <a:r>
              <a:rPr lang="de-DE" sz="4800" b="1" dirty="0" smtClean="0"/>
              <a:t>PRÜFUNGSTAGE</a:t>
            </a:r>
            <a:endParaRPr lang="de-DE" sz="4800" b="1" dirty="0"/>
          </a:p>
        </p:txBody>
      </p:sp>
      <p:sp>
        <p:nvSpPr>
          <p:cNvPr id="6" name="Pfeil nach rechts 5"/>
          <p:cNvSpPr/>
          <p:nvPr/>
        </p:nvSpPr>
        <p:spPr>
          <a:xfrm>
            <a:off x="223082" y="1507867"/>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725194" y="784790"/>
            <a:ext cx="7972719"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000" b="1" dirty="0" smtClean="0">
                <a:latin typeface="Adobe Garamond Pro Bold" pitchFamily="18" charset="0"/>
              </a:rPr>
              <a:t>    </a:t>
            </a:r>
            <a:r>
              <a:rPr lang="de-AT" altLang="de-DE" sz="4000" b="1" dirty="0" smtClean="0">
                <a:solidFill>
                  <a:srgbClr val="FF0000"/>
                </a:solidFill>
                <a:latin typeface="Adobe Garamond Pro Bold" pitchFamily="18" charset="0"/>
              </a:rPr>
              <a:t>Pro Tag ist mit einem Hund nur ein Antritt möglich</a:t>
            </a:r>
          </a:p>
          <a:p>
            <a:endParaRPr lang="de-AT" altLang="de-DE" sz="4000" b="1" dirty="0">
              <a:solidFill>
                <a:srgbClr val="FF0000"/>
              </a:solidFill>
              <a:latin typeface="Adobe Garamond Pro Bold" pitchFamily="18" charset="0"/>
            </a:endParaRPr>
          </a:p>
          <a:p>
            <a:r>
              <a:rPr lang="de-AT" altLang="de-DE" sz="3600" b="1" dirty="0" smtClean="0">
                <a:latin typeface="Adobe Garamond Pro Bold" pitchFamily="18" charset="0"/>
              </a:rPr>
              <a:t>Eine Wartefrist zwischen BH/VT und einer anschließenden Prüfung der Stufe 1 besteht nicht</a:t>
            </a:r>
            <a:endParaRPr lang="de-AT" altLang="de-DE" sz="3600" b="1" dirty="0">
              <a:latin typeface="Adobe Garamond Pro Bold" pitchFamily="18" charset="0"/>
            </a:endParaRPr>
          </a:p>
        </p:txBody>
      </p:sp>
      <p:sp>
        <p:nvSpPr>
          <p:cNvPr id="5" name="Pfeil nach rechts 4"/>
          <p:cNvSpPr/>
          <p:nvPr/>
        </p:nvSpPr>
        <p:spPr>
          <a:xfrm>
            <a:off x="214883" y="3388893"/>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835988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585508802"/>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007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100</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42203" y="37612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55707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a:t>
            </a:r>
          </a:p>
          <a:p>
            <a:r>
              <a:rPr lang="de-AT" altLang="de-DE" sz="3200" b="1" dirty="0" smtClean="0">
                <a:solidFill>
                  <a:srgbClr val="FF0000"/>
                </a:solidFill>
                <a:latin typeface="Adobe Garamond Pro Bold" pitchFamily="18" charset="0"/>
              </a:rPr>
              <a:t>Bewertung der Schwierigkeiten:</a:t>
            </a:r>
          </a:p>
          <a:p>
            <a:endParaRPr lang="de-AT" altLang="de-DE" sz="3200" b="1" dirty="0" smtClean="0">
              <a:solidFill>
                <a:srgbClr val="FF0000"/>
              </a:solidFill>
              <a:latin typeface="Adobe Garamond Pro Bold" pitchFamily="18" charset="0"/>
            </a:endParaRPr>
          </a:p>
          <a:p>
            <a:pPr marL="457200" indent="-457200">
              <a:buFont typeface="Arial" panose="020B0604020202020204" pitchFamily="34" charset="0"/>
              <a:buChar char="•"/>
            </a:pPr>
            <a:r>
              <a:rPr lang="de-AT" altLang="de-DE" sz="3200" b="1" dirty="0" smtClean="0">
                <a:latin typeface="Adobe Garamond Pro Bold" pitchFamily="18" charset="0"/>
              </a:rPr>
              <a:t>Bodenverhältnisse</a:t>
            </a:r>
          </a:p>
          <a:p>
            <a:pPr marL="457200" indent="-457200">
              <a:buFont typeface="Arial" panose="020B0604020202020204" pitchFamily="34" charset="0"/>
              <a:buChar char="•"/>
            </a:pPr>
            <a:r>
              <a:rPr lang="de-AT" altLang="de-DE" sz="3200" b="1" dirty="0" smtClean="0">
                <a:latin typeface="Adobe Garamond Pro Bold" pitchFamily="18" charset="0"/>
              </a:rPr>
              <a:t>Witterungsverhältnisse </a:t>
            </a:r>
          </a:p>
          <a:p>
            <a:pPr marL="457200" indent="-457200">
              <a:buFont typeface="Arial" panose="020B0604020202020204" pitchFamily="34" charset="0"/>
              <a:buChar char="•"/>
            </a:pPr>
            <a:r>
              <a:rPr lang="de-AT" altLang="de-DE" sz="3200" b="1" dirty="0" smtClean="0">
                <a:latin typeface="Adobe Garamond Pro Bold" pitchFamily="18" charset="0"/>
              </a:rPr>
              <a:t>Übergänge und Wege</a:t>
            </a:r>
          </a:p>
          <a:p>
            <a:pPr marL="457200" indent="-457200">
              <a:buFont typeface="Arial" panose="020B0604020202020204" pitchFamily="34" charset="0"/>
              <a:buChar char="•"/>
            </a:pPr>
            <a:r>
              <a:rPr lang="de-AT" altLang="de-DE" sz="3200" b="1" dirty="0" smtClean="0">
                <a:latin typeface="Adobe Garamond Pro Bold" pitchFamily="18" charset="0"/>
              </a:rPr>
              <a:t>Spuren und </a:t>
            </a:r>
            <a:r>
              <a:rPr lang="de-AT" altLang="de-DE" sz="3200" b="1" dirty="0" err="1" smtClean="0">
                <a:latin typeface="Adobe Garamond Pro Bold" pitchFamily="18" charset="0"/>
              </a:rPr>
              <a:t>Verleitungen</a:t>
            </a:r>
            <a:endParaRPr lang="de-AT" altLang="de-DE" sz="3200" b="1" dirty="0" smtClean="0">
              <a:latin typeface="Adobe Garamond Pro Bold" pitchFamily="18" charset="0"/>
            </a:endParaRPr>
          </a:p>
          <a:p>
            <a:pPr marL="457200" indent="-457200">
              <a:buFont typeface="Arial" panose="020B0604020202020204" pitchFamily="34" charset="0"/>
              <a:buChar char="•"/>
            </a:pPr>
            <a:r>
              <a:rPr lang="de-AT" altLang="de-DE" sz="3200" b="1" dirty="0" smtClean="0">
                <a:latin typeface="Adobe Garamond Pro Bold" pitchFamily="18" charset="0"/>
              </a:rPr>
              <a:t> </a:t>
            </a: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36772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44136158"/>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109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101</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42203" y="37612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5556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a:t>
            </a:r>
          </a:p>
          <a:p>
            <a:r>
              <a:rPr lang="de-AT" altLang="de-DE" sz="3200" b="1" dirty="0" smtClean="0">
                <a:solidFill>
                  <a:srgbClr val="FF0000"/>
                </a:solidFill>
                <a:latin typeface="Adobe Garamond Pro Bold" pitchFamily="18" charset="0"/>
              </a:rPr>
              <a:t>Fehlerhaftes Verhalten des Hundes:</a:t>
            </a:r>
          </a:p>
          <a:p>
            <a:pPr marL="457200" indent="-457200">
              <a:buFont typeface="Arial" panose="020B0604020202020204" pitchFamily="34" charset="0"/>
              <a:buChar char="•"/>
            </a:pP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Halbhohe bis hohe Nase</a:t>
            </a:r>
          </a:p>
          <a:p>
            <a:pPr marL="457200" indent="-457200">
              <a:buFont typeface="Arial" panose="020B0604020202020204" pitchFamily="34" charset="0"/>
              <a:buChar char="•"/>
            </a:pPr>
            <a:r>
              <a:rPr lang="de-AT" altLang="de-DE" sz="3200" b="1" dirty="0" smtClean="0">
                <a:latin typeface="Adobe Garamond Pro Bold" pitchFamily="18" charset="0"/>
              </a:rPr>
              <a:t>Kreiseln</a:t>
            </a:r>
          </a:p>
          <a:p>
            <a:pPr marL="457200" indent="-457200">
              <a:buFont typeface="Arial" panose="020B0604020202020204" pitchFamily="34" charset="0"/>
              <a:buChar char="•"/>
            </a:pPr>
            <a:r>
              <a:rPr lang="de-AT" altLang="de-DE" sz="3200" b="1" dirty="0" smtClean="0">
                <a:latin typeface="Adobe Garamond Pro Bold" pitchFamily="18" charset="0"/>
              </a:rPr>
              <a:t>Faseln</a:t>
            </a:r>
          </a:p>
          <a:p>
            <a:pPr marL="457200" indent="-457200">
              <a:buFont typeface="Arial" panose="020B0604020202020204" pitchFamily="34" charset="0"/>
              <a:buChar char="•"/>
            </a:pPr>
            <a:r>
              <a:rPr lang="de-AT" altLang="de-DE" sz="3200" b="1" dirty="0" smtClean="0">
                <a:latin typeface="Adobe Garamond Pro Bold" pitchFamily="18" charset="0"/>
              </a:rPr>
              <a:t>Pendeln</a:t>
            </a:r>
          </a:p>
          <a:p>
            <a:pPr marL="457200" indent="-457200">
              <a:buFont typeface="Arial" panose="020B0604020202020204" pitchFamily="34" charset="0"/>
              <a:buChar char="•"/>
            </a:pPr>
            <a:r>
              <a:rPr lang="de-AT" altLang="de-DE" sz="3200" b="1" dirty="0" smtClean="0">
                <a:latin typeface="Adobe Garamond Pro Bold" pitchFamily="18" charset="0"/>
              </a:rPr>
              <a:t>Mangelnde Intensität</a:t>
            </a:r>
          </a:p>
          <a:p>
            <a:pPr marL="457200" indent="-457200">
              <a:buFont typeface="Arial" panose="020B0604020202020204" pitchFamily="34" charset="0"/>
              <a:buChar char="•"/>
            </a:pPr>
            <a:r>
              <a:rPr lang="de-AT" altLang="de-DE" sz="3200" b="1" dirty="0" smtClean="0">
                <a:latin typeface="Adobe Garamond Pro Bold" pitchFamily="18" charset="0"/>
              </a:rPr>
              <a:t>Unkonzentriertes Verhalten</a:t>
            </a:r>
          </a:p>
          <a:p>
            <a:pPr marL="457200" indent="-457200">
              <a:buFont typeface="Arial" panose="020B0604020202020204" pitchFamily="34" charset="0"/>
              <a:buChar char="•"/>
            </a:pPr>
            <a:r>
              <a:rPr lang="de-AT" altLang="de-DE" sz="3200" b="1" dirty="0" smtClean="0">
                <a:latin typeface="Adobe Garamond Pro Bold" pitchFamily="18" charset="0"/>
              </a:rPr>
              <a:t>Lustloses Verhalten</a:t>
            </a:r>
          </a:p>
          <a:p>
            <a:pPr marL="457200" indent="-457200">
              <a:buFont typeface="Arial" panose="020B0604020202020204" pitchFamily="34" charset="0"/>
              <a:buChar char="•"/>
            </a:pPr>
            <a:r>
              <a:rPr lang="de-AT" altLang="de-DE" sz="3200" b="1" dirty="0" smtClean="0">
                <a:latin typeface="Adobe Garamond Pro Bold" pitchFamily="18" charset="0"/>
              </a:rPr>
              <a:t>Gedrücktes Verhalten</a:t>
            </a: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0372696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510835329"/>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212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102</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965736" y="4653136"/>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0631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a:t>
            </a:r>
          </a:p>
          <a:p>
            <a:r>
              <a:rPr lang="de-AT" altLang="de-DE" sz="3200" b="1" dirty="0" smtClean="0">
                <a:solidFill>
                  <a:srgbClr val="FF0000"/>
                </a:solidFill>
                <a:latin typeface="Adobe Garamond Pro Bold" pitchFamily="18" charset="0"/>
              </a:rPr>
              <a:t>Fehlerhaftes Verhalten des Hundes:</a:t>
            </a:r>
          </a:p>
          <a:p>
            <a:pPr marL="457200" indent="-457200">
              <a:buFont typeface="Arial" panose="020B0604020202020204" pitchFamily="34" charset="0"/>
              <a:buChar char="•"/>
            </a:pP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Hektik</a:t>
            </a:r>
          </a:p>
          <a:p>
            <a:pPr marL="457200" indent="-457200">
              <a:buFont typeface="Arial" panose="020B0604020202020204" pitchFamily="34" charset="0"/>
              <a:buChar char="•"/>
            </a:pPr>
            <a:r>
              <a:rPr lang="de-AT" altLang="de-DE" sz="3200" b="1" dirty="0" smtClean="0">
                <a:latin typeface="Adobe Garamond Pro Bold" pitchFamily="18" charset="0"/>
              </a:rPr>
              <a:t>Panik</a:t>
            </a:r>
          </a:p>
          <a:p>
            <a:pPr marL="457200" indent="-457200">
              <a:buFont typeface="Arial" panose="020B0604020202020204" pitchFamily="34" charset="0"/>
              <a:buChar char="•"/>
            </a:pPr>
            <a:r>
              <a:rPr lang="de-AT" altLang="de-DE" sz="3200" b="1" dirty="0" smtClean="0">
                <a:latin typeface="Adobe Garamond Pro Bold" pitchFamily="18" charset="0"/>
              </a:rPr>
              <a:t>Wechsel des Suchtempos</a:t>
            </a:r>
          </a:p>
          <a:p>
            <a:r>
              <a:rPr lang="de-AT" altLang="de-DE" sz="3200" b="1" dirty="0">
                <a:latin typeface="Adobe Garamond Pro Bold" pitchFamily="18" charset="0"/>
              </a:rPr>
              <a:t> </a:t>
            </a:r>
            <a:r>
              <a:rPr lang="de-AT" altLang="de-DE" sz="3200" b="1" dirty="0" smtClean="0">
                <a:latin typeface="Adobe Garamond Pro Bold" pitchFamily="18" charset="0"/>
              </a:rPr>
              <a:t>          in Teilbereichen der Fährte</a:t>
            </a:r>
          </a:p>
          <a:p>
            <a:r>
              <a:rPr lang="de-AT" altLang="de-DE" sz="3200" b="1" dirty="0">
                <a:latin typeface="Adobe Garamond Pro Bold" pitchFamily="18" charset="0"/>
              </a:rPr>
              <a:t> </a:t>
            </a:r>
            <a:r>
              <a:rPr lang="de-AT" altLang="de-DE" sz="3200" b="1" dirty="0" smtClean="0">
                <a:latin typeface="Adobe Garamond Pro Bold" pitchFamily="18" charset="0"/>
              </a:rPr>
              <a:t>          nach den Winkeln</a:t>
            </a:r>
          </a:p>
          <a:p>
            <a:r>
              <a:rPr lang="de-AT" altLang="de-DE" sz="3200" b="1" dirty="0">
                <a:latin typeface="Adobe Garamond Pro Bold" pitchFamily="18" charset="0"/>
              </a:rPr>
              <a:t> </a:t>
            </a:r>
            <a:r>
              <a:rPr lang="de-AT" altLang="de-DE" sz="3200" b="1" dirty="0" smtClean="0">
                <a:latin typeface="Adobe Garamond Pro Bold" pitchFamily="18" charset="0"/>
              </a:rPr>
              <a:t>          nach dem Wiederansatz</a:t>
            </a:r>
          </a:p>
          <a:p>
            <a:pPr marL="457200" indent="-457200">
              <a:buFont typeface="Arial" panose="020B0604020202020204" pitchFamily="34" charset="0"/>
              <a:buChar char="•"/>
            </a:pPr>
            <a:r>
              <a:rPr lang="de-AT" altLang="de-DE" sz="3200" b="1" dirty="0" err="1" smtClean="0">
                <a:latin typeface="Adobe Garamond Pro Bold" pitchFamily="18" charset="0"/>
              </a:rPr>
              <a:t>Gallopieren</a:t>
            </a:r>
            <a:endParaRPr lang="de-AT" altLang="de-DE" sz="32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65736" y="369274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65736" y="4232076"/>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875188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539002395"/>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314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103</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53020" y="448488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0631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a:t>
            </a:r>
          </a:p>
          <a:p>
            <a:r>
              <a:rPr lang="de-AT" altLang="de-DE" sz="3200" b="1" dirty="0" smtClean="0">
                <a:solidFill>
                  <a:srgbClr val="FF0000"/>
                </a:solidFill>
                <a:latin typeface="Adobe Garamond Pro Bold" pitchFamily="18" charset="0"/>
              </a:rPr>
              <a:t>Zulässige Kriterien:</a:t>
            </a:r>
          </a:p>
          <a:p>
            <a:pPr marL="457200" indent="-457200">
              <a:buFont typeface="Arial" panose="020B0604020202020204" pitchFamily="34" charset="0"/>
              <a:buChar char="•"/>
            </a:pPr>
            <a:endParaRPr lang="de-AT" altLang="de-DE" sz="3200" b="1" dirty="0">
              <a:solidFill>
                <a:srgbClr val="FF0000"/>
              </a:solidFill>
              <a:latin typeface="Adobe Garamond Pro Bold" pitchFamily="18" charset="0"/>
            </a:endParaRPr>
          </a:p>
          <a:p>
            <a:pPr marL="457200" indent="-457200">
              <a:buFont typeface="Arial" panose="020B0604020202020204" pitchFamily="34" charset="0"/>
              <a:buChar char="•"/>
            </a:pPr>
            <a:r>
              <a:rPr lang="de-AT" altLang="de-DE" sz="3200" b="1" dirty="0" smtClean="0">
                <a:solidFill>
                  <a:srgbClr val="FF0000"/>
                </a:solidFill>
                <a:latin typeface="Adobe Garamond Pro Bold" pitchFamily="18" charset="0"/>
              </a:rPr>
              <a:t>Ein Überzeugen, ohne die Fährte zu verlassen ist nicht fehlerhaft und auch nicht zu entwerten</a:t>
            </a:r>
          </a:p>
          <a:p>
            <a:pPr marL="457200" indent="-457200">
              <a:buFont typeface="Arial" panose="020B0604020202020204" pitchFamily="34" charset="0"/>
              <a:buChar char="•"/>
            </a:pPr>
            <a:r>
              <a:rPr lang="de-AT" altLang="de-DE" sz="3200" b="1" dirty="0" smtClean="0">
                <a:latin typeface="Adobe Garamond Pro Bold" pitchFamily="18" charset="0"/>
              </a:rPr>
              <a:t>Nach dem Winkel muss der Hund mit der geforderten hohen Intensität und mit gleichbleibendem Tempo weitersuchen</a:t>
            </a:r>
            <a:endParaRPr lang="de-AT" altLang="de-DE" sz="2800" b="1" dirty="0" smtClean="0">
              <a:latin typeface="Adobe Garamond Pro Bold" pitchFamily="18" charset="0"/>
            </a:endParaRPr>
          </a:p>
          <a:p>
            <a:r>
              <a:rPr lang="de-AT" altLang="de-DE" sz="3200" b="1" dirty="0" smtClean="0">
                <a:solidFill>
                  <a:srgbClr val="FF0000"/>
                </a:solidFill>
                <a:latin typeface="Adobe Garamond Pro Bold" pitchFamily="18" charset="0"/>
              </a:rPr>
              <a:t> </a:t>
            </a:r>
            <a:endParaRPr lang="de-AT" altLang="de-DE" sz="32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1573035" y="3347415"/>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12226" y="393907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790657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72506651"/>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416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104</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53020" y="448488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0631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 Loben</a:t>
            </a:r>
          </a:p>
          <a:p>
            <a:endParaRPr lang="de-AT" altLang="de-DE" sz="4000" b="1" dirty="0">
              <a:solidFill>
                <a:srgbClr val="FF0000"/>
              </a:solidFill>
              <a:latin typeface="Adobe Garamond Pro Bold" pitchFamily="18" charset="0"/>
            </a:endParaRPr>
          </a:p>
          <a:p>
            <a:r>
              <a:rPr lang="de-AT" altLang="de-DE" sz="4000" b="1" dirty="0" smtClean="0">
                <a:latin typeface="Adobe Garamond Pro Bold" pitchFamily="18" charset="0"/>
              </a:rPr>
              <a:t>Gelegentliches Loben auf der Fährte ist in allen Prüfungsstufen erlaubt</a:t>
            </a:r>
            <a:r>
              <a:rPr lang="de-AT" altLang="de-DE" sz="4000" b="1" dirty="0" smtClean="0">
                <a:solidFill>
                  <a:srgbClr val="FF0000"/>
                </a:solidFill>
                <a:latin typeface="Adobe Garamond Pro Bold" pitchFamily="18" charset="0"/>
              </a:rPr>
              <a:t>, jedoch nicht im Winkelbereich</a:t>
            </a:r>
          </a:p>
          <a:p>
            <a:r>
              <a:rPr lang="de-AT" altLang="de-DE" sz="3200" b="1" dirty="0" smtClean="0">
                <a:solidFill>
                  <a:srgbClr val="FF0000"/>
                </a:solidFill>
                <a:latin typeface="Adobe Garamond Pro Bold" pitchFamily="18" charset="0"/>
              </a:rPr>
              <a:t> </a:t>
            </a:r>
          </a:p>
          <a:p>
            <a:pPr marL="457200" indent="-457200">
              <a:buFont typeface="Arial" panose="020B0604020202020204" pitchFamily="34" charset="0"/>
              <a:buChar char="•"/>
            </a:pPr>
            <a:endParaRPr lang="de-AT" altLang="de-DE" sz="3200" b="1" dirty="0">
              <a:solidFill>
                <a:srgbClr val="FF0000"/>
              </a:solidFill>
              <a:latin typeface="Adobe Garamond Pro Bold" pitchFamily="18" charset="0"/>
            </a:endParaRPr>
          </a:p>
          <a:p>
            <a:endParaRPr lang="de-AT" altLang="de-DE" sz="32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1573035" y="3347415"/>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12226" y="393907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663861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793318859"/>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519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105</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53020" y="448488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8018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 Loben</a:t>
            </a:r>
          </a:p>
          <a:p>
            <a:r>
              <a:rPr lang="de-AT" altLang="de-DE" sz="4000" b="1" dirty="0" smtClean="0">
                <a:solidFill>
                  <a:srgbClr val="FF0000"/>
                </a:solidFill>
                <a:latin typeface="Adobe Garamond Pro Bold" pitchFamily="18" charset="0"/>
              </a:rPr>
              <a:t> AUSNAHME:</a:t>
            </a:r>
          </a:p>
          <a:p>
            <a:pPr marL="457200" indent="-457200">
              <a:buFont typeface="Wingdings" panose="05000000000000000000" pitchFamily="2" charset="2"/>
              <a:buChar char="Ø"/>
            </a:pPr>
            <a:endParaRPr lang="de-AT" altLang="de-DE" sz="4000" b="1" dirty="0">
              <a:solidFill>
                <a:srgbClr val="FF0000"/>
              </a:solidFill>
              <a:latin typeface="Adobe Garamond Pro Bold" pitchFamily="18" charset="0"/>
            </a:endParaRPr>
          </a:p>
          <a:p>
            <a:pPr marL="457200" indent="-457200">
              <a:buFont typeface="Wingdings" panose="05000000000000000000" pitchFamily="2" charset="2"/>
              <a:buChar char="Ø"/>
            </a:pPr>
            <a:r>
              <a:rPr lang="de-AT" altLang="de-DE" sz="4000" b="1" dirty="0" smtClean="0">
                <a:latin typeface="Adobe Garamond Pro Bold" pitchFamily="18" charset="0"/>
              </a:rPr>
              <a:t>IGP-3</a:t>
            </a:r>
          </a:p>
          <a:p>
            <a:pPr marL="457200" indent="-457200">
              <a:buFont typeface="Wingdings" panose="05000000000000000000" pitchFamily="2" charset="2"/>
              <a:buChar char="Ø"/>
            </a:pPr>
            <a:r>
              <a:rPr lang="de-AT" altLang="de-DE" sz="4000" b="1" dirty="0" smtClean="0">
                <a:latin typeface="Adobe Garamond Pro Bold" pitchFamily="18" charset="0"/>
              </a:rPr>
              <a:t>IFH-1</a:t>
            </a:r>
          </a:p>
          <a:p>
            <a:pPr marL="457200" indent="-457200">
              <a:buFont typeface="Wingdings" panose="05000000000000000000" pitchFamily="2" charset="2"/>
              <a:buChar char="Ø"/>
            </a:pPr>
            <a:r>
              <a:rPr lang="de-AT" altLang="de-DE" sz="4000" b="1" dirty="0" smtClean="0">
                <a:latin typeface="Adobe Garamond Pro Bold" pitchFamily="18" charset="0"/>
              </a:rPr>
              <a:t>IFH-2</a:t>
            </a:r>
          </a:p>
          <a:p>
            <a:pPr marL="457200" indent="-457200">
              <a:buFont typeface="Wingdings" panose="05000000000000000000" pitchFamily="2" charset="2"/>
              <a:buChar char="Ø"/>
            </a:pPr>
            <a:r>
              <a:rPr lang="de-AT" altLang="de-DE" sz="4000" b="1" dirty="0" smtClean="0">
                <a:latin typeface="Adobe Garamond Pro Bold" pitchFamily="18" charset="0"/>
              </a:rPr>
              <a:t>IGP-FH</a:t>
            </a:r>
            <a:endParaRPr lang="de-AT" altLang="de-DE" sz="3200" b="1" dirty="0" smtClean="0">
              <a:latin typeface="Adobe Garamond Pro Bold" pitchFamily="18" charset="0"/>
            </a:endParaRPr>
          </a:p>
          <a:p>
            <a:pPr marL="457200" indent="-457200">
              <a:buFont typeface="Arial" panose="020B0604020202020204" pitchFamily="34" charset="0"/>
              <a:buChar char="•"/>
            </a:pPr>
            <a:endParaRPr lang="de-AT" altLang="de-DE" sz="3200" b="1" dirty="0">
              <a:solidFill>
                <a:srgbClr val="FF0000"/>
              </a:solidFill>
              <a:latin typeface="Adobe Garamond Pro Bold" pitchFamily="18" charset="0"/>
            </a:endParaRPr>
          </a:p>
          <a:p>
            <a:endParaRPr lang="de-AT" altLang="de-DE" sz="32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1573035" y="3347415"/>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12226" y="393907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662992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352106246"/>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621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106</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53020" y="448488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9249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IFH-1, IFH-2 und IGP FH:  </a:t>
            </a:r>
          </a:p>
          <a:p>
            <a:endParaRPr lang="de-AT" altLang="de-DE" sz="3200" b="1" dirty="0">
              <a:solidFill>
                <a:srgbClr val="FF0000"/>
              </a:solidFill>
              <a:latin typeface="Adobe Garamond Pro Bold" pitchFamily="18" charset="0"/>
            </a:endParaRPr>
          </a:p>
          <a:p>
            <a:r>
              <a:rPr lang="de-AT" altLang="de-DE" sz="3600" b="1" dirty="0" smtClean="0">
                <a:latin typeface="Adobe Garamond Pro Bold" pitchFamily="18" charset="0"/>
              </a:rPr>
              <a:t>Der Hund darf die </a:t>
            </a:r>
            <a:r>
              <a:rPr lang="de-AT" altLang="de-DE" sz="3600" b="1" dirty="0" err="1" smtClean="0">
                <a:latin typeface="Adobe Garamond Pro Bold" pitchFamily="18" charset="0"/>
              </a:rPr>
              <a:t>Verleitungen</a:t>
            </a:r>
            <a:r>
              <a:rPr lang="de-AT" altLang="de-DE" sz="3600" b="1" dirty="0" smtClean="0">
                <a:latin typeface="Adobe Garamond Pro Bold" pitchFamily="18" charset="0"/>
              </a:rPr>
              <a:t> anzeigen und prüfen, wenn er dabei die Fährte nicht </a:t>
            </a:r>
            <a:r>
              <a:rPr lang="de-AT" altLang="de-DE" sz="3600" b="1" dirty="0" err="1" smtClean="0">
                <a:latin typeface="Adobe Garamond Pro Bold" pitchFamily="18" charset="0"/>
              </a:rPr>
              <a:t>verlässt.Wechselt</a:t>
            </a:r>
            <a:r>
              <a:rPr lang="de-AT" altLang="de-DE" sz="3600" b="1" dirty="0" smtClean="0">
                <a:latin typeface="Adobe Garamond Pro Bold" pitchFamily="18" charset="0"/>
              </a:rPr>
              <a:t> der Hund auf die Verleitung und folgt dieser </a:t>
            </a:r>
            <a:r>
              <a:rPr lang="de-AT" altLang="de-DE" sz="3600" b="1" dirty="0" err="1" smtClean="0">
                <a:latin typeface="Adobe Garamond Pro Bold" pitchFamily="18" charset="0"/>
              </a:rPr>
              <a:t>ummehr</a:t>
            </a:r>
            <a:r>
              <a:rPr lang="de-AT" altLang="de-DE" sz="3600" b="1" dirty="0" smtClean="0">
                <a:latin typeface="Adobe Garamond Pro Bold" pitchFamily="18" charset="0"/>
              </a:rPr>
              <a:t> als eine Leinenlänge, muss die Fährtenarbeit abgebrochen werden</a:t>
            </a:r>
          </a:p>
          <a:p>
            <a:pPr marL="457200" indent="-457200">
              <a:buFont typeface="Arial" panose="020B0604020202020204" pitchFamily="34" charset="0"/>
              <a:buChar char="•"/>
            </a:pPr>
            <a:endParaRPr lang="de-AT" altLang="de-DE" sz="3200" b="1" dirty="0">
              <a:solidFill>
                <a:srgbClr val="FF0000"/>
              </a:solidFill>
              <a:latin typeface="Adobe Garamond Pro Bold" pitchFamily="18" charset="0"/>
            </a:endParaRPr>
          </a:p>
          <a:p>
            <a:endParaRPr lang="de-AT" altLang="de-DE" sz="32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1573035" y="3347415"/>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12226" y="393907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748429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786711055"/>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724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107</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53020" y="448488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9249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IFH-1, IFH-2 und IGP FH:  </a:t>
            </a:r>
          </a:p>
          <a:p>
            <a:endParaRPr lang="de-AT" altLang="de-DE" sz="3200" b="1" dirty="0">
              <a:solidFill>
                <a:srgbClr val="FF0000"/>
              </a:solidFill>
              <a:latin typeface="Adobe Garamond Pro Bold" pitchFamily="18" charset="0"/>
            </a:endParaRPr>
          </a:p>
          <a:p>
            <a:r>
              <a:rPr lang="de-AT" altLang="de-DE" sz="3600" b="1" dirty="0" smtClean="0">
                <a:latin typeface="Adobe Garamond Pro Bold" pitchFamily="18" charset="0"/>
              </a:rPr>
              <a:t>Dem Hundeführer ist es erlaubt, nach Rücksprache mit dem LR die Fährtenarbeit kurz zu unterbrechen, wenn er glaubt, dass er oder sein Hund aus Gründen körperlicher Verfassung oder der Witterungsbedingungen eine Pause benötigen.</a:t>
            </a:r>
          </a:p>
          <a:p>
            <a:pPr marL="457200" indent="-457200">
              <a:buFont typeface="Arial" panose="020B0604020202020204" pitchFamily="34" charset="0"/>
              <a:buChar char="•"/>
            </a:pPr>
            <a:endParaRPr lang="de-AT" altLang="de-DE" sz="3200" b="1" dirty="0">
              <a:solidFill>
                <a:srgbClr val="FF0000"/>
              </a:solidFill>
              <a:latin typeface="Adobe Garamond Pro Bold" pitchFamily="18" charset="0"/>
            </a:endParaRPr>
          </a:p>
          <a:p>
            <a:endParaRPr lang="de-AT" altLang="de-DE" sz="32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1573035" y="3347415"/>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12226" y="393907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65319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57422618"/>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826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108</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53020" y="448488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9249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IFH-1, IFH-2 und IGP FH:  </a:t>
            </a:r>
          </a:p>
          <a:p>
            <a:endParaRPr lang="de-AT" altLang="de-DE" sz="3200" b="1" dirty="0">
              <a:solidFill>
                <a:srgbClr val="FF0000"/>
              </a:solidFill>
              <a:latin typeface="Adobe Garamond Pro Bold" pitchFamily="18" charset="0"/>
            </a:endParaRPr>
          </a:p>
          <a:p>
            <a:r>
              <a:rPr lang="de-AT" altLang="de-DE" sz="3600" b="1" dirty="0" smtClean="0">
                <a:latin typeface="Adobe Garamond Pro Bold" pitchFamily="18" charset="0"/>
              </a:rPr>
              <a:t>Dem Hundeführer ist es erlaubt, während einer Pause oder am Gegenstand seinem Hund Kopf, Nase und Augen zu reinigen.</a:t>
            </a:r>
          </a:p>
          <a:p>
            <a:r>
              <a:rPr lang="de-AT" altLang="de-DE" sz="3600" b="1" dirty="0" smtClean="0">
                <a:latin typeface="Adobe Garamond Pro Bold" pitchFamily="18" charset="0"/>
              </a:rPr>
              <a:t>Die Hilfsmittel sind vor Beginn dem LR zu zeigen.</a:t>
            </a:r>
          </a:p>
          <a:p>
            <a:r>
              <a:rPr lang="de-AT" altLang="de-DE" sz="3600" b="1" dirty="0" smtClean="0">
                <a:solidFill>
                  <a:srgbClr val="FF0000"/>
                </a:solidFill>
                <a:latin typeface="Adobe Garamond Pro Bold" pitchFamily="18" charset="0"/>
              </a:rPr>
              <a:t>Wiederansatz am Ende der Fährtenleine</a:t>
            </a:r>
          </a:p>
          <a:p>
            <a:pPr marL="457200" indent="-457200">
              <a:buFont typeface="Arial" panose="020B0604020202020204" pitchFamily="34" charset="0"/>
              <a:buChar char="•"/>
            </a:pPr>
            <a:endParaRPr lang="de-AT" altLang="de-DE" sz="3200" b="1" dirty="0">
              <a:solidFill>
                <a:srgbClr val="FF0000"/>
              </a:solidFill>
              <a:latin typeface="Adobe Garamond Pro Bold" pitchFamily="18" charset="0"/>
            </a:endParaRPr>
          </a:p>
          <a:p>
            <a:endParaRPr lang="de-AT" altLang="de-DE" sz="32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1573035" y="3347415"/>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12226" y="393907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939405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066303264"/>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3928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109</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544697" y="429688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513986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ABBRUCH:  </a:t>
            </a:r>
          </a:p>
          <a:p>
            <a:r>
              <a:rPr lang="de-AT" altLang="de-DE" sz="3200" b="1" dirty="0" smtClean="0">
                <a:latin typeface="Adobe Garamond Pro Bold" pitchFamily="18" charset="0"/>
              </a:rPr>
              <a:t>Hund verlässt die Fährte um mehr als eine Fährtenlänge       HF hält den Hund zurück und erhält vom LR die Aufforderung zum nachgehen</a:t>
            </a:r>
            <a:endParaRPr lang="de-AT" altLang="de-DE" sz="3200" b="1" dirty="0">
              <a:latin typeface="Adobe Garamond Pro Bold" pitchFamily="18" charset="0"/>
            </a:endParaRPr>
          </a:p>
          <a:p>
            <a:r>
              <a:rPr lang="de-AT" altLang="de-DE" sz="3600" b="1" dirty="0" smtClean="0">
                <a:latin typeface="Adobe Garamond Pro Bold" pitchFamily="18" charset="0"/>
              </a:rPr>
              <a:t> </a:t>
            </a:r>
          </a:p>
          <a:p>
            <a:pPr marL="457200" indent="-457200">
              <a:buFont typeface="Arial" panose="020B0604020202020204" pitchFamily="34" charset="0"/>
              <a:buChar char="•"/>
            </a:pPr>
            <a:r>
              <a:rPr lang="de-AT" altLang="de-DE" sz="3200" b="1" dirty="0" smtClean="0">
                <a:solidFill>
                  <a:srgbClr val="FF0000"/>
                </a:solidFill>
                <a:latin typeface="Adobe Garamond Pro Bold" pitchFamily="18" charset="0"/>
              </a:rPr>
              <a:t> Ermahnung</a:t>
            </a:r>
            <a:endParaRPr lang="de-AT" altLang="de-DE" sz="3200" b="1" dirty="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200" b="1" dirty="0" smtClean="0">
                <a:solidFill>
                  <a:srgbClr val="FF0000"/>
                </a:solidFill>
                <a:latin typeface="Adobe Garamond Pro Bold" pitchFamily="18" charset="0"/>
              </a:rPr>
              <a:t>Entwertung minus 1 Prädikat</a:t>
            </a: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509811" y="363544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2915816" y="2276872"/>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1303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406453863"/>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3896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a:t>
            </a:fld>
            <a:endParaRPr lang="de-DE"/>
          </a:p>
        </p:txBody>
      </p:sp>
      <p:sp>
        <p:nvSpPr>
          <p:cNvPr id="4" name="Textfeld 3"/>
          <p:cNvSpPr txBox="1"/>
          <p:nvPr/>
        </p:nvSpPr>
        <p:spPr>
          <a:xfrm>
            <a:off x="1563507" y="265639"/>
            <a:ext cx="6264696" cy="1200329"/>
          </a:xfrm>
          <a:prstGeom prst="rect">
            <a:avLst/>
          </a:prstGeom>
          <a:noFill/>
        </p:spPr>
        <p:txBody>
          <a:bodyPr wrap="square" rtlCol="0">
            <a:spAutoFit/>
          </a:bodyPr>
          <a:lstStyle/>
          <a:p>
            <a:pPr algn="ctr"/>
            <a:r>
              <a:rPr lang="de-DE" sz="3600" b="1" dirty="0" smtClean="0"/>
              <a:t>ZULASSUNGSBESTIMMUNGEN </a:t>
            </a:r>
            <a:r>
              <a:rPr lang="de-DE" sz="3600" b="1" dirty="0" smtClean="0">
                <a:solidFill>
                  <a:srgbClr val="FF0000"/>
                </a:solidFill>
              </a:rPr>
              <a:t>- neu</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7972719"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000" b="1" dirty="0" smtClean="0">
                <a:latin typeface="Adobe Garamond Pro Bold" pitchFamily="18" charset="0"/>
              </a:rPr>
              <a:t> </a:t>
            </a:r>
            <a:r>
              <a:rPr lang="de-AT" altLang="de-DE" sz="4000" b="1" dirty="0" smtClean="0">
                <a:solidFill>
                  <a:srgbClr val="FF0000"/>
                </a:solidFill>
                <a:latin typeface="Adobe Garamond Pro Bold" pitchFamily="18" charset="0"/>
              </a:rPr>
              <a:t>reine Schutzdienstveranstaltungen sind nicht gestattet</a:t>
            </a:r>
            <a:r>
              <a:rPr lang="de-AT" altLang="de-DE" sz="4400" b="1" dirty="0" smtClean="0">
                <a:latin typeface="Adobe Garamond Pro Bold" pitchFamily="18" charset="0"/>
              </a:rPr>
              <a:t>   </a:t>
            </a:r>
          </a:p>
          <a:p>
            <a:r>
              <a:rPr lang="de-AT" altLang="de-DE" sz="3600" b="1" dirty="0" smtClean="0">
                <a:latin typeface="Adobe Garamond Pro Bold" pitchFamily="18" charset="0"/>
              </a:rPr>
              <a:t>FPR1-3 ,UPr1-3,SPr1-3/GPr1-3</a:t>
            </a:r>
          </a:p>
          <a:p>
            <a:r>
              <a:rPr lang="de-AT" altLang="de-DE" sz="3600" b="1" dirty="0" smtClean="0">
                <a:solidFill>
                  <a:srgbClr val="FF0000"/>
                </a:solidFill>
                <a:latin typeface="Adobe Garamond Pro Bold" pitchFamily="18" charset="0"/>
              </a:rPr>
              <a:t>Der HF kann in diesen Prüfungen entscheiden, in welcher Stufe er starten will, </a:t>
            </a:r>
            <a:r>
              <a:rPr lang="de-AT" altLang="de-DE" sz="3600" b="1" dirty="0" err="1" smtClean="0">
                <a:solidFill>
                  <a:srgbClr val="FF0000"/>
                </a:solidFill>
                <a:latin typeface="Adobe Garamond Pro Bold" pitchFamily="18" charset="0"/>
              </a:rPr>
              <a:t>ohnedass</a:t>
            </a:r>
            <a:r>
              <a:rPr lang="de-AT" altLang="de-DE" sz="3600" b="1" dirty="0" smtClean="0">
                <a:solidFill>
                  <a:srgbClr val="FF0000"/>
                </a:solidFill>
                <a:latin typeface="Adobe Garamond Pro Bold" pitchFamily="18" charset="0"/>
              </a:rPr>
              <a:t> er vorher in einer niedrigeren Stufe gestartet ist</a:t>
            </a:r>
            <a:endParaRPr lang="de-AT" altLang="de-DE" sz="2800" b="1" dirty="0">
              <a:solidFill>
                <a:srgbClr val="FF0000"/>
              </a:solidFill>
              <a:latin typeface="Adobe Garamond Pro Bold" pitchFamily="18" charset="0"/>
            </a:endParaRPr>
          </a:p>
        </p:txBody>
      </p:sp>
      <p:sp>
        <p:nvSpPr>
          <p:cNvPr id="5" name="Pfeil nach rechts 4"/>
          <p:cNvSpPr/>
          <p:nvPr/>
        </p:nvSpPr>
        <p:spPr>
          <a:xfrm>
            <a:off x="214883" y="3388893"/>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155076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89318467"/>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4031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110</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544697" y="429688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23528" y="1034150"/>
            <a:ext cx="8712968" cy="37856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ABBRUCH:  </a:t>
            </a:r>
          </a:p>
          <a:p>
            <a:r>
              <a:rPr lang="de-AT" altLang="de-DE" sz="3200" b="1" dirty="0" smtClean="0">
                <a:latin typeface="Adobe Garamond Pro Bold" pitchFamily="18" charset="0"/>
              </a:rPr>
              <a:t> </a:t>
            </a:r>
          </a:p>
          <a:p>
            <a:r>
              <a:rPr lang="de-AT" altLang="de-DE" sz="3600" b="1" dirty="0" smtClean="0">
                <a:latin typeface="Adobe Garamond Pro Bold" pitchFamily="18" charset="0"/>
              </a:rPr>
              <a:t>Hundeführer befolgt die Aufforderung zum Nachgehen nicht</a:t>
            </a: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Abbruch</a:t>
            </a:r>
            <a:endParaRPr lang="de-AT" altLang="de-DE" sz="3200" b="1" dirty="0" smtClean="0">
              <a:solidFill>
                <a:srgbClr val="FF0000"/>
              </a:solidFill>
              <a:latin typeface="Adobe Garamond Pro Bold" pitchFamily="18" charset="0"/>
            </a:endParaRPr>
          </a:p>
          <a:p>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468312" y="3635448"/>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211872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54241781"/>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4133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111</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544697" y="429688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23528" y="1034150"/>
            <a:ext cx="8712968" cy="37856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ABBRUCH:  </a:t>
            </a:r>
          </a:p>
          <a:p>
            <a:r>
              <a:rPr lang="de-AT" altLang="de-DE" sz="3200" b="1" dirty="0" smtClean="0">
                <a:latin typeface="Adobe Garamond Pro Bold" pitchFamily="18" charset="0"/>
              </a:rPr>
              <a:t> </a:t>
            </a:r>
          </a:p>
          <a:p>
            <a:r>
              <a:rPr lang="de-AT" altLang="de-DE" sz="3600" b="1" dirty="0" smtClean="0">
                <a:latin typeface="Adobe Garamond Pro Bold" pitchFamily="18" charset="0"/>
              </a:rPr>
              <a:t>Hund verweilt  längere Zeit an ein und derselben Stelle ohne zu suchen</a:t>
            </a: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Abbruch</a:t>
            </a:r>
            <a:endParaRPr lang="de-AT" altLang="de-DE" sz="3200" b="1" dirty="0" smtClean="0">
              <a:solidFill>
                <a:srgbClr val="FF0000"/>
              </a:solidFill>
              <a:latin typeface="Adobe Garamond Pro Bold" pitchFamily="18" charset="0"/>
            </a:endParaRPr>
          </a:p>
          <a:p>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468312" y="3635448"/>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955514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806108321"/>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4236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112</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544697" y="429688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23528" y="1034150"/>
            <a:ext cx="8712968" cy="37856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ABBRUCH:  </a:t>
            </a:r>
          </a:p>
          <a:p>
            <a:r>
              <a:rPr lang="de-AT" altLang="de-DE" sz="3200" b="1" dirty="0" smtClean="0">
                <a:latin typeface="Adobe Garamond Pro Bold" pitchFamily="18" charset="0"/>
              </a:rPr>
              <a:t> </a:t>
            </a:r>
          </a:p>
          <a:p>
            <a:r>
              <a:rPr lang="de-AT" altLang="de-DE" sz="3600" b="1" dirty="0" smtClean="0">
                <a:latin typeface="Adobe Garamond Pro Bold" pitchFamily="18" charset="0"/>
              </a:rPr>
              <a:t>Hund wird am Abgangsbereich 3-mal erfolglos angesetzt</a:t>
            </a: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Abbruch</a:t>
            </a:r>
            <a:endParaRPr lang="de-AT" altLang="de-DE" sz="3200" b="1" dirty="0" smtClean="0">
              <a:solidFill>
                <a:srgbClr val="FF0000"/>
              </a:solidFill>
              <a:latin typeface="Adobe Garamond Pro Bold" pitchFamily="18" charset="0"/>
            </a:endParaRPr>
          </a:p>
          <a:p>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468312" y="3635448"/>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586408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2447392"/>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4338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113</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312914" y="438898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23528" y="1034150"/>
            <a:ext cx="8712968" cy="600164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ABBRUCH:  </a:t>
            </a:r>
          </a:p>
          <a:p>
            <a:r>
              <a:rPr lang="de-AT" altLang="de-DE" sz="3200" b="1" dirty="0" smtClean="0">
                <a:latin typeface="Adobe Garamond Pro Bold" pitchFamily="18" charset="0"/>
              </a:rPr>
              <a:t> </a:t>
            </a:r>
          </a:p>
          <a:p>
            <a:r>
              <a:rPr lang="de-AT" altLang="de-DE" sz="4000" b="1" dirty="0" smtClean="0">
                <a:solidFill>
                  <a:srgbClr val="FF0000"/>
                </a:solidFill>
                <a:latin typeface="Adobe Garamond Pro Bold" pitchFamily="18" charset="0"/>
              </a:rPr>
              <a:t>Ausnahme:     </a:t>
            </a:r>
            <a:r>
              <a:rPr lang="de-AT" altLang="de-DE" sz="4000" b="1" dirty="0" smtClean="0">
                <a:latin typeface="Adobe Garamond Pro Bold" pitchFamily="18" charset="0"/>
              </a:rPr>
              <a:t>IFH-1, IFH-2 und</a:t>
            </a: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IGP FH</a:t>
            </a:r>
          </a:p>
          <a:p>
            <a:endParaRPr lang="de-AT" altLang="de-DE" sz="4000" b="1" dirty="0">
              <a:latin typeface="Adobe Garamond Pro Bold" pitchFamily="18" charset="0"/>
            </a:endParaRPr>
          </a:p>
          <a:p>
            <a:r>
              <a:rPr lang="de-AT" altLang="de-DE" sz="4000" b="1" dirty="0" smtClean="0">
                <a:latin typeface="Adobe Garamond Pro Bold" pitchFamily="18" charset="0"/>
              </a:rPr>
              <a:t>wenn der Hund auf dem letzten Schenkel ist.</a:t>
            </a:r>
          </a:p>
          <a:p>
            <a:r>
              <a:rPr lang="de-AT" altLang="de-DE" sz="4000" b="1" dirty="0" smtClean="0">
                <a:solidFill>
                  <a:srgbClr val="FF0000"/>
                </a:solidFill>
                <a:latin typeface="Adobe Garamond Pro Bold" pitchFamily="18" charset="0"/>
              </a:rPr>
              <a:t>Die bis zum Abbruch gezeigte Leistung wird bewertet.</a:t>
            </a:r>
            <a:endParaRPr lang="de-AT" altLang="de-DE" sz="3600" b="1" dirty="0" smtClean="0">
              <a:solidFill>
                <a:srgbClr val="FF0000"/>
              </a:solidFill>
              <a:latin typeface="Adobe Garamond Pro Bold" pitchFamily="18" charset="0"/>
            </a:endParaRPr>
          </a:p>
          <a:p>
            <a:endParaRPr lang="de-AT" altLang="de-DE" sz="3600" b="1" dirty="0" smtClean="0">
              <a:solidFill>
                <a:srgbClr val="FF0000"/>
              </a:solidFill>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047934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77096492"/>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4440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114</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312914" y="438898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23528" y="1034150"/>
            <a:ext cx="8712968" cy="513986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  </a:t>
            </a:r>
          </a:p>
          <a:p>
            <a:r>
              <a:rPr lang="de-AT" altLang="de-DE" sz="3200" b="1" dirty="0" smtClean="0">
                <a:latin typeface="Adobe Garamond Pro Bold" pitchFamily="18" charset="0"/>
              </a:rPr>
              <a:t> </a:t>
            </a: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Ansatzversuch 2 und 3 führen zu folgender Entwertung:</a:t>
            </a:r>
            <a:endParaRPr lang="de-AT" altLang="de-DE" sz="3600" b="1" dirty="0" smtClean="0">
              <a:latin typeface="Adobe Garamond Pro Bold" pitchFamily="18" charset="0"/>
            </a:endParaRPr>
          </a:p>
          <a:p>
            <a:pPr marL="571500" indent="-571500">
              <a:buFont typeface="Wingdings" panose="05000000000000000000" pitchFamily="2" charset="2"/>
              <a:buChar char="Ø"/>
            </a:pPr>
            <a:endParaRPr lang="de-AT" altLang="de-DE" sz="3600" b="1" dirty="0" smtClean="0">
              <a:latin typeface="Adobe Garamond Pro Bold" pitchFamily="18" charset="0"/>
            </a:endParaRPr>
          </a:p>
          <a:p>
            <a:pPr marL="571500" indent="-571500">
              <a:buFont typeface="Wingdings" panose="05000000000000000000" pitchFamily="2" charset="2"/>
              <a:buChar char="Ø"/>
            </a:pPr>
            <a:r>
              <a:rPr lang="de-AT" altLang="de-DE" sz="3600" b="1" dirty="0" smtClean="0">
                <a:latin typeface="Adobe Garamond Pro Bold" pitchFamily="18" charset="0"/>
              </a:rPr>
              <a:t>Oberes mangelhaft für den ersten Schenkel</a:t>
            </a:r>
          </a:p>
          <a:p>
            <a:pPr marL="571500" indent="-571500">
              <a:buFont typeface="Wingdings" panose="05000000000000000000" pitchFamily="2" charset="2"/>
              <a:buChar char="Ø"/>
            </a:pPr>
            <a:r>
              <a:rPr lang="de-AT" altLang="de-DE" sz="3600" b="1" dirty="0" smtClean="0">
                <a:latin typeface="Adobe Garamond Pro Bold" pitchFamily="18" charset="0"/>
              </a:rPr>
              <a:t>Nach dem dritten erfolglosen Versuch wird abgebrochen</a:t>
            </a: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93979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823208966"/>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4543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115</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617828" y="4576993"/>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23528" y="1034150"/>
            <a:ext cx="8712968" cy="421653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DISQUALIFIKATION :  </a:t>
            </a:r>
          </a:p>
          <a:p>
            <a:r>
              <a:rPr lang="de-AT" altLang="de-DE" sz="3200" b="1" dirty="0" smtClean="0">
                <a:latin typeface="Adobe Garamond Pro Bold" pitchFamily="18" charset="0"/>
              </a:rPr>
              <a:t> </a:t>
            </a: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 Hund nimmt auf der Fährte den Gegenstand auf und gibt ihn nicht mehr ab</a:t>
            </a:r>
          </a:p>
          <a:p>
            <a:endParaRPr lang="de-AT" altLang="de-DE" sz="4000" b="1" dirty="0">
              <a:latin typeface="Adobe Garamond Pro Bold" pitchFamily="18" charset="0"/>
            </a:endParaRPr>
          </a:p>
          <a:p>
            <a:r>
              <a:rPr lang="de-AT" altLang="de-DE" sz="4000" b="1" dirty="0" smtClean="0">
                <a:latin typeface="Adobe Garamond Pro Bold" pitchFamily="18" charset="0"/>
              </a:rPr>
              <a:t>      </a:t>
            </a:r>
            <a:r>
              <a:rPr lang="de-AT" altLang="de-DE" sz="3600" b="1" dirty="0" smtClean="0">
                <a:solidFill>
                  <a:srgbClr val="FF0000"/>
                </a:solidFill>
                <a:latin typeface="Adobe Garamond Pro Bold" pitchFamily="18" charset="0"/>
              </a:rPr>
              <a:t>Disqualifikation wegen Ungehorsam</a:t>
            </a: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9125676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536612575"/>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4645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116</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617828" y="4576993"/>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23528" y="1034150"/>
            <a:ext cx="8712968" cy="513986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DISQUALIFIKATION :  </a:t>
            </a: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 </a:t>
            </a:r>
            <a:r>
              <a:rPr lang="de-AT" altLang="de-DE" sz="3600" b="1" dirty="0" smtClean="0">
                <a:latin typeface="Adobe Garamond Pro Bold" pitchFamily="18" charset="0"/>
              </a:rPr>
              <a:t>Hund  geht während der Fährtenarbeit dem Jagdtrieb nach, kann der HF mit dem Hörzeichen für Hinlegen den Hund in Gehorsam nehmen</a:t>
            </a:r>
          </a:p>
          <a:p>
            <a:r>
              <a:rPr lang="de-AT" altLang="de-DE" sz="3600" b="1" dirty="0" smtClean="0">
                <a:solidFill>
                  <a:srgbClr val="FF0000"/>
                </a:solidFill>
                <a:latin typeface="Adobe Garamond Pro Bold" pitchFamily="18" charset="0"/>
              </a:rPr>
              <a:t>HF ruft auf LR Anweisung mit HZ für Herankommen zurück um die Fährtenarbeit fortzusetzen. HZ „Such“ erlaubt</a:t>
            </a:r>
          </a:p>
          <a:p>
            <a:r>
              <a:rPr lang="de-AT" altLang="de-DE" sz="3600" b="1" dirty="0" smtClean="0">
                <a:solidFill>
                  <a:srgbClr val="FF0000"/>
                </a:solidFill>
                <a:latin typeface="Adobe Garamond Pro Bold" pitchFamily="18" charset="0"/>
              </a:rPr>
              <a:t>Pflichtentwertung :  - 8 Punkte</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330944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23494311"/>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4747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117</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617828" y="4576993"/>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23528" y="1034150"/>
            <a:ext cx="8712968" cy="458587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DISQUALIFIKATION :  </a:t>
            </a: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 </a:t>
            </a:r>
            <a:r>
              <a:rPr lang="de-AT" altLang="de-DE" sz="3600" b="1" dirty="0" smtClean="0">
                <a:latin typeface="Adobe Garamond Pro Bold" pitchFamily="18" charset="0"/>
              </a:rPr>
              <a:t>Hund  geht während der Fährtenarbeit dem Jagdtrieb nach, kann der HF mit dem Hörzeichen für Hinlegen den Hund in Gehorsam nehmen</a:t>
            </a:r>
          </a:p>
          <a:p>
            <a:endParaRPr lang="de-AT" altLang="de-DE" sz="3600" b="1" dirty="0" smtClean="0">
              <a:latin typeface="Adobe Garamond Pro Bold" pitchFamily="18" charset="0"/>
            </a:endParaRPr>
          </a:p>
          <a:p>
            <a:r>
              <a:rPr lang="de-AT" altLang="de-DE" sz="3600" b="1" dirty="0" smtClean="0">
                <a:solidFill>
                  <a:srgbClr val="FF0000"/>
                </a:solidFill>
                <a:latin typeface="Adobe Garamond Pro Bold" pitchFamily="18" charset="0"/>
              </a:rPr>
              <a:t>      Gelingt dies nicht</a:t>
            </a:r>
          </a:p>
          <a:p>
            <a:r>
              <a:rPr lang="de-AT" altLang="de-DE" sz="3600" b="1" dirty="0">
                <a:solidFill>
                  <a:srgbClr val="FF0000"/>
                </a:solidFill>
                <a:latin typeface="Adobe Garamond Pro Bold" pitchFamily="18" charset="0"/>
              </a:rPr>
              <a:t> </a:t>
            </a:r>
            <a:r>
              <a:rPr lang="de-AT" altLang="de-DE" sz="3600" b="1" dirty="0" smtClean="0">
                <a:solidFill>
                  <a:srgbClr val="FF0000"/>
                </a:solidFill>
                <a:latin typeface="Adobe Garamond Pro Bold" pitchFamily="18" charset="0"/>
              </a:rPr>
              <a:t>     Disqualifikation wegen Ungehorsam</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181193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173095826"/>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4850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118</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617828" y="4576993"/>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23528" y="1034150"/>
            <a:ext cx="8712968" cy="397031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 DISQUALIFIKATION :  </a:t>
            </a: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 </a:t>
            </a:r>
            <a:r>
              <a:rPr lang="de-AT" altLang="de-DE" sz="3600" b="1" dirty="0" smtClean="0">
                <a:latin typeface="Adobe Garamond Pro Bold" pitchFamily="18" charset="0"/>
              </a:rPr>
              <a:t> </a:t>
            </a: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Weitere bekannte Gründe…</a:t>
            </a:r>
          </a:p>
          <a:p>
            <a:endParaRPr lang="de-AT" altLang="de-DE" sz="3600" b="1" dirty="0">
              <a:latin typeface="Adobe Garamond Pro Bold" pitchFamily="18" charset="0"/>
            </a:endParaRPr>
          </a:p>
          <a:p>
            <a:endParaRPr lang="de-AT" altLang="de-DE" sz="3200" b="1" dirty="0" smtClean="0">
              <a:latin typeface="Adobe Garamond Pro Bold" pitchFamily="18" charset="0"/>
            </a:endParaRPr>
          </a:p>
          <a:p>
            <a:r>
              <a:rPr lang="de-AT" altLang="de-DE" sz="3200" b="1" dirty="0" smtClean="0">
                <a:latin typeface="Adobe Garamond Pro Bold" pitchFamily="18" charset="0"/>
              </a:rPr>
              <a:t>       </a:t>
            </a:r>
            <a:r>
              <a:rPr lang="de-AT" altLang="de-DE" sz="3600" b="1" dirty="0" smtClean="0">
                <a:solidFill>
                  <a:srgbClr val="FF0000"/>
                </a:solidFill>
                <a:latin typeface="Adobe Garamond Pro Bold" pitchFamily="18" charset="0"/>
              </a:rPr>
              <a:t>Disqualifikation wegen Unsportlichkeit</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162273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940292978"/>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5464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119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312915" y="438898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35456" y="820452"/>
            <a:ext cx="8385016" cy="594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Änderungen der Unterordnung:  </a:t>
            </a: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Freifolge:</a:t>
            </a:r>
          </a:p>
          <a:p>
            <a:r>
              <a:rPr lang="de-AT" altLang="de-DE" sz="4000" b="1" dirty="0" smtClean="0">
                <a:latin typeface="Adobe Garamond Pro Bold" pitchFamily="18" charset="0"/>
              </a:rPr>
              <a:t>IGP -1, IGP-2, und IGP-3</a:t>
            </a:r>
          </a:p>
          <a:p>
            <a:r>
              <a:rPr lang="de-AT" altLang="de-DE" sz="4000" b="1" dirty="0" smtClean="0">
                <a:solidFill>
                  <a:srgbClr val="FF0000"/>
                </a:solidFill>
                <a:latin typeface="Adobe Garamond Pro Bold" pitchFamily="18" charset="0"/>
              </a:rPr>
              <a:t>Neue Bewertung : 15 Punkte</a:t>
            </a:r>
          </a:p>
          <a:p>
            <a:endParaRPr lang="de-AT" altLang="de-DE" sz="4000" b="1" dirty="0">
              <a:solidFill>
                <a:srgbClr val="FF0000"/>
              </a:solidFill>
              <a:latin typeface="Adobe Garamond Pro Bold" pitchFamily="18" charset="0"/>
            </a:endParaRPr>
          </a:p>
          <a:p>
            <a:r>
              <a:rPr lang="de-AT" altLang="de-DE" sz="4000" b="1" dirty="0" smtClean="0">
                <a:latin typeface="Adobe Garamond Pro Bold" pitchFamily="18" charset="0"/>
              </a:rPr>
              <a:t>Sitzübung nur in der IGP - 3</a:t>
            </a:r>
            <a:endParaRPr lang="de-AT" altLang="de-DE" sz="3600" b="1" dirty="0" smtClean="0">
              <a:latin typeface="Adobe Garamond Pro Bold" pitchFamily="18" charset="0"/>
            </a:endParaRPr>
          </a:p>
          <a:p>
            <a:r>
              <a:rPr lang="de-AT" altLang="de-DE" sz="3600" b="1" dirty="0" smtClean="0">
                <a:solidFill>
                  <a:srgbClr val="FF0000"/>
                </a:solidFill>
                <a:latin typeface="Adobe Garamond Pro Bold" pitchFamily="18" charset="0"/>
              </a:rPr>
              <a:t>Neue Bewertung:  5 Punkte</a:t>
            </a: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in IGP-1 und IGP-2 bleiben 10 Punkte )</a:t>
            </a:r>
          </a:p>
          <a:p>
            <a:endParaRPr lang="de-AT" altLang="de-DE" sz="3600" b="1" dirty="0">
              <a:latin typeface="Adobe Garamond Pro Bold" pitchFamily="18" charset="0"/>
            </a:endParaRPr>
          </a:p>
          <a:p>
            <a:r>
              <a:rPr lang="de-AT" altLang="de-DE" sz="3600" b="1" dirty="0" smtClean="0">
                <a:latin typeface="Adobe Garamond Pro Bold" pitchFamily="18" charset="0"/>
              </a:rPr>
              <a:t> </a:t>
            </a:r>
            <a:endParaRPr lang="de-AT" altLang="de-DE" sz="3200" b="1" dirty="0" smtClean="0">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0763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17952812"/>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3998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a:t>
            </a:fld>
            <a:endParaRPr lang="de-DE"/>
          </a:p>
        </p:txBody>
      </p:sp>
      <p:sp>
        <p:nvSpPr>
          <p:cNvPr id="4" name="Textfeld 3"/>
          <p:cNvSpPr txBox="1"/>
          <p:nvPr/>
        </p:nvSpPr>
        <p:spPr>
          <a:xfrm>
            <a:off x="1563507" y="265639"/>
            <a:ext cx="6264696" cy="1200329"/>
          </a:xfrm>
          <a:prstGeom prst="rect">
            <a:avLst/>
          </a:prstGeom>
          <a:noFill/>
        </p:spPr>
        <p:txBody>
          <a:bodyPr wrap="square" rtlCol="0">
            <a:spAutoFit/>
          </a:bodyPr>
          <a:lstStyle/>
          <a:p>
            <a:pPr algn="ctr"/>
            <a:r>
              <a:rPr lang="de-DE" sz="3600" b="1" dirty="0" smtClean="0"/>
              <a:t>ZULASSUNGSBESTIMMUNGEN </a:t>
            </a:r>
            <a:r>
              <a:rPr lang="de-DE" sz="3600" b="1" dirty="0" smtClean="0">
                <a:solidFill>
                  <a:srgbClr val="FF0000"/>
                </a:solidFill>
              </a:rPr>
              <a:t>- neu</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797271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000" b="1" dirty="0" smtClean="0">
                <a:latin typeface="Adobe Garamond Pro Bold" pitchFamily="18" charset="0"/>
              </a:rPr>
              <a:t> </a:t>
            </a:r>
            <a:r>
              <a:rPr lang="de-AT" altLang="de-DE" sz="4000" b="1" dirty="0" smtClean="0">
                <a:solidFill>
                  <a:srgbClr val="FF0000"/>
                </a:solidFill>
                <a:latin typeface="Adobe Garamond Pro Bold" pitchFamily="18" charset="0"/>
              </a:rPr>
              <a:t> Dem Leistungsrichter obliegt die Entscheidung</a:t>
            </a:r>
          </a:p>
          <a:p>
            <a:endParaRPr lang="de-AT" altLang="de-DE" sz="4000" b="1" dirty="0">
              <a:solidFill>
                <a:srgbClr val="FF0000"/>
              </a:solidFill>
              <a:latin typeface="Adobe Garamond Pro Bold" pitchFamily="18" charset="0"/>
            </a:endParaRPr>
          </a:p>
          <a:p>
            <a:r>
              <a:rPr lang="de-AT" altLang="de-DE" sz="4000" b="1" dirty="0" smtClean="0">
                <a:latin typeface="Adobe Garamond Pro Bold" pitchFamily="18" charset="0"/>
              </a:rPr>
              <a:t>darüber ob der Hund körperlich die Anforderungen der PO erfüllen kann</a:t>
            </a:r>
            <a:endParaRPr lang="de-AT" altLang="de-DE" sz="2800" b="1" dirty="0">
              <a:latin typeface="Adobe Garamond Pro Bold" pitchFamily="18" charset="0"/>
            </a:endParaRPr>
          </a:p>
        </p:txBody>
      </p:sp>
      <p:sp>
        <p:nvSpPr>
          <p:cNvPr id="5" name="Pfeil nach rechts 4"/>
          <p:cNvSpPr/>
          <p:nvPr/>
        </p:nvSpPr>
        <p:spPr>
          <a:xfrm>
            <a:off x="214883" y="3388893"/>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425398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538209365"/>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5566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97659" y="4576992"/>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53860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Änderungen der Unterordnung:  </a:t>
            </a: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Steh aus dem Schritt</a:t>
            </a:r>
          </a:p>
          <a:p>
            <a:r>
              <a:rPr lang="de-AT" altLang="de-DE" sz="4000" b="1" dirty="0" smtClean="0">
                <a:latin typeface="Adobe Garamond Pro Bold" pitchFamily="18" charset="0"/>
              </a:rPr>
              <a:t> IGP-2 </a:t>
            </a:r>
          </a:p>
          <a:p>
            <a:r>
              <a:rPr lang="de-AT" altLang="de-DE" sz="4000" b="1" dirty="0" smtClean="0">
                <a:solidFill>
                  <a:srgbClr val="FF0000"/>
                </a:solidFill>
                <a:latin typeface="Adobe Garamond Pro Bold" pitchFamily="18" charset="0"/>
              </a:rPr>
              <a:t>Neue Bewertung :  5 Punkte</a:t>
            </a:r>
          </a:p>
          <a:p>
            <a:endParaRPr lang="de-AT" altLang="de-DE" sz="4000" b="1" dirty="0">
              <a:solidFill>
                <a:srgbClr val="FF0000"/>
              </a:solidFill>
              <a:latin typeface="Adobe Garamond Pro Bold" pitchFamily="18" charset="0"/>
            </a:endParaRPr>
          </a:p>
          <a:p>
            <a:r>
              <a:rPr lang="de-AT" altLang="de-DE" sz="4000" b="1" dirty="0" smtClean="0">
                <a:latin typeface="Adobe Garamond Pro Bold" pitchFamily="18" charset="0"/>
              </a:rPr>
              <a:t>Steh aus der Bewegung:</a:t>
            </a:r>
            <a:r>
              <a:rPr lang="de-AT" altLang="de-DE" sz="3600" b="1" dirty="0" smtClean="0">
                <a:latin typeface="Adobe Garamond Pro Bold" pitchFamily="18" charset="0"/>
              </a:rPr>
              <a:t> </a:t>
            </a:r>
          </a:p>
          <a:p>
            <a:r>
              <a:rPr lang="de-AT" altLang="de-DE" sz="3600" b="1" dirty="0" smtClean="0">
                <a:solidFill>
                  <a:srgbClr val="FF0000"/>
                </a:solidFill>
                <a:latin typeface="Adobe Garamond Pro Bold" pitchFamily="18" charset="0"/>
              </a:rPr>
              <a:t>  Bewertung:  10 Punkte</a:t>
            </a: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168345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895320383"/>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5771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97659" y="4576992"/>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594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Änderungen der Unterordnung:  </a:t>
            </a: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Bringen auf ebener Erde –IGP-1</a:t>
            </a:r>
          </a:p>
          <a:p>
            <a:r>
              <a:rPr lang="de-AT" altLang="de-DE" sz="4000" b="1" dirty="0" smtClean="0">
                <a:latin typeface="Adobe Garamond Pro Bold" pitchFamily="18" charset="0"/>
              </a:rPr>
              <a:t>  </a:t>
            </a:r>
          </a:p>
          <a:p>
            <a:r>
              <a:rPr lang="de-AT" altLang="de-DE" sz="4000" b="1" dirty="0" smtClean="0">
                <a:solidFill>
                  <a:srgbClr val="FF0000"/>
                </a:solidFill>
                <a:latin typeface="Adobe Garamond Pro Bold" pitchFamily="18" charset="0"/>
              </a:rPr>
              <a:t>Neue Bewertung :  15 Punkte</a:t>
            </a:r>
          </a:p>
          <a:p>
            <a:endParaRPr lang="de-AT" altLang="de-DE" sz="4000" b="1" dirty="0">
              <a:solidFill>
                <a:srgbClr val="FF0000"/>
              </a:solidFill>
              <a:latin typeface="Adobe Garamond Pro Bold" pitchFamily="18" charset="0"/>
            </a:endParaRPr>
          </a:p>
          <a:p>
            <a:r>
              <a:rPr lang="de-AT" altLang="de-DE" sz="4000" b="1" dirty="0" smtClean="0">
                <a:latin typeface="Adobe Garamond Pro Bold" pitchFamily="18" charset="0"/>
              </a:rPr>
              <a:t>Klettersprung  IGP-1:</a:t>
            </a:r>
            <a:r>
              <a:rPr lang="de-AT" altLang="de-DE" sz="3600" b="1" dirty="0" smtClean="0">
                <a:latin typeface="Adobe Garamond Pro Bold" pitchFamily="18" charset="0"/>
              </a:rPr>
              <a:t> </a:t>
            </a:r>
          </a:p>
          <a:p>
            <a:r>
              <a:rPr lang="de-AT" altLang="de-DE" sz="3600" b="1" dirty="0" smtClean="0">
                <a:solidFill>
                  <a:srgbClr val="FF0000"/>
                </a:solidFill>
                <a:latin typeface="Adobe Garamond Pro Bold" pitchFamily="18" charset="0"/>
              </a:rPr>
              <a:t>  Bewertung:  15 Punkte</a:t>
            </a:r>
          </a:p>
          <a:p>
            <a:r>
              <a:rPr lang="de-AT" altLang="de-DE" sz="3600" b="1" dirty="0">
                <a:solidFill>
                  <a:srgbClr val="FF0000"/>
                </a:solidFill>
                <a:latin typeface="Adobe Garamond Pro Bold" pitchFamily="18" charset="0"/>
              </a:rPr>
              <a:t> </a:t>
            </a:r>
            <a:r>
              <a:rPr lang="de-AT" altLang="de-DE" sz="3600" b="1" dirty="0" smtClean="0">
                <a:solidFill>
                  <a:srgbClr val="FF0000"/>
                </a:solidFill>
                <a:latin typeface="Adobe Garamond Pro Bold" pitchFamily="18" charset="0"/>
              </a:rPr>
              <a:t> lediglich ein Sprung ohne Bringen</a:t>
            </a: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1312914" y="377946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312914" y="334136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2839462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64028881"/>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5873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224785" y="137727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661719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Kletterwand IGP-1:  </a:t>
            </a:r>
          </a:p>
          <a:p>
            <a:r>
              <a:rPr lang="de-AT" altLang="de-DE" sz="3200" b="1" dirty="0" smtClean="0">
                <a:solidFill>
                  <a:srgbClr val="FF0000"/>
                </a:solidFill>
                <a:latin typeface="Adobe Garamond Pro Bold" pitchFamily="18" charset="0"/>
              </a:rPr>
              <a:t>Hundeführer nimmt die Grundstellung vor der Schrägwand ein ( 4m )</a:t>
            </a: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 </a:t>
            </a:r>
            <a:r>
              <a:rPr lang="de-AT" altLang="de-DE" sz="3600" b="1" dirty="0" smtClean="0">
                <a:latin typeface="Adobe Garamond Pro Bold" pitchFamily="18" charset="0"/>
              </a:rPr>
              <a:t>Nach dem Hörzeichen für Sitzen bleiben  geht der HF auf die andere Seite und stellt sich in einem Abstand von 4 m zu Schrägwand auf.</a:t>
            </a:r>
          </a:p>
          <a:p>
            <a:r>
              <a:rPr lang="de-AT" altLang="de-DE" sz="3600" b="1" dirty="0" smtClean="0">
                <a:solidFill>
                  <a:srgbClr val="FF0000"/>
                </a:solidFill>
                <a:latin typeface="Adobe Garamond Pro Bold" pitchFamily="18" charset="0"/>
              </a:rPr>
              <a:t>Auf RA ruft er mit dem HZ für Springen und Kommen seinen Hund</a:t>
            </a:r>
          </a:p>
          <a:p>
            <a:endParaRPr lang="de-AT" altLang="de-DE" sz="3200" b="1" dirty="0" smtClean="0">
              <a:solidFill>
                <a:srgbClr val="FF0000"/>
              </a:solidFill>
              <a:latin typeface="Adobe Garamond Pro Bold" pitchFamily="18" charset="0"/>
            </a:endParaRP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277616" y="2709839"/>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31272" y="4725144"/>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068887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750078114"/>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5976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224785" y="137727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632848" cy="643253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Kletterwand IGP-1:  </a:t>
            </a:r>
          </a:p>
          <a:p>
            <a:r>
              <a:rPr lang="de-AT" altLang="de-DE" sz="3200" b="1" dirty="0" smtClean="0">
                <a:solidFill>
                  <a:srgbClr val="FF0000"/>
                </a:solidFill>
                <a:latin typeface="Adobe Garamond Pro Bold" pitchFamily="18" charset="0"/>
              </a:rPr>
              <a:t> Dieser muss mit einem kraftvollen Klettersprung zu seinem HF kommen und gerade vorsitzen</a:t>
            </a:r>
          </a:p>
          <a:p>
            <a:endParaRPr lang="de-AT" altLang="de-DE" sz="32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Nach einer Pause von 3 Sekunden wird der Hund mit dem Hörzeichen für die Endgrundstellung in die Grundstellung genommen</a:t>
            </a:r>
          </a:p>
          <a:p>
            <a:endParaRPr lang="de-AT" altLang="de-DE" sz="3200" b="1" dirty="0" smtClean="0">
              <a:solidFill>
                <a:srgbClr val="FF0000"/>
              </a:solidFill>
              <a:latin typeface="Adobe Garamond Pro Bold" pitchFamily="18" charset="0"/>
            </a:endParaRP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224785" y="3501008"/>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4291496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750190476"/>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6078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250751" y="1935595"/>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632848" cy="52014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Pflichtentwertung </a:t>
            </a:r>
            <a:r>
              <a:rPr lang="de-AT" altLang="de-DE" sz="3200" b="1" dirty="0" smtClean="0">
                <a:solidFill>
                  <a:srgbClr val="FF0000"/>
                </a:solidFill>
                <a:latin typeface="Adobe Garamond Pro Bold" pitchFamily="18" charset="0"/>
              </a:rPr>
              <a:t>Kletterwand IGP-1:</a:t>
            </a:r>
          </a:p>
          <a:p>
            <a:r>
              <a:rPr lang="de-AT" altLang="de-DE" sz="3200" b="1" dirty="0" smtClean="0">
                <a:solidFill>
                  <a:srgbClr val="FF0000"/>
                </a:solidFill>
                <a:latin typeface="Adobe Garamond Pro Bold" pitchFamily="18" charset="0"/>
              </a:rPr>
              <a:t>  </a:t>
            </a:r>
          </a:p>
          <a:p>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Bleibt der Hund vor der Wand, verlässt aber seine Grundstellung, kann er zweimal mit Zusatz-HZ „Sitz“ in die Grundstellung vor der Wand abgesetzt werden</a:t>
            </a:r>
            <a:endParaRPr lang="de-AT" altLang="de-DE" sz="36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jeweils   -1,5 Punkte</a:t>
            </a: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224784" y="4281068"/>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583504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789387926"/>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6181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250751" y="1935595"/>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632848" cy="56938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Pflichtentwertung </a:t>
            </a:r>
            <a:r>
              <a:rPr lang="de-AT" altLang="de-DE" sz="3200" b="1" dirty="0" smtClean="0">
                <a:solidFill>
                  <a:srgbClr val="FF0000"/>
                </a:solidFill>
                <a:latin typeface="Adobe Garamond Pro Bold" pitchFamily="18" charset="0"/>
              </a:rPr>
              <a:t>Kletterwand IGP-1:</a:t>
            </a:r>
          </a:p>
          <a:p>
            <a:r>
              <a:rPr lang="de-AT" altLang="de-DE" sz="3200" b="1" dirty="0" smtClean="0">
                <a:solidFill>
                  <a:srgbClr val="FF0000"/>
                </a:solidFill>
                <a:latin typeface="Adobe Garamond Pro Bold" pitchFamily="18" charset="0"/>
              </a:rPr>
              <a:t>  </a:t>
            </a:r>
          </a:p>
          <a:p>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Springt der Hund vorzeitig über die Wand-</a:t>
            </a:r>
          </a:p>
          <a:p>
            <a:r>
              <a:rPr lang="de-AT" altLang="de-DE" sz="3200" b="1" dirty="0" smtClean="0">
                <a:latin typeface="Adobe Garamond Pro Bold" pitchFamily="18" charset="0"/>
              </a:rPr>
              <a:t>(für diese Teilbewertung  muss ein Vorsitz und eine Endgrundstellung möglich sein.</a:t>
            </a:r>
          </a:p>
          <a:p>
            <a:r>
              <a:rPr lang="de-AT" altLang="de-DE" sz="3200" b="1" dirty="0" smtClean="0">
                <a:latin typeface="Adobe Garamond Pro Bold" pitchFamily="18" charset="0"/>
              </a:rPr>
              <a:t>Hierzu muss sich der HF bereits in der Endposition befinden )</a:t>
            </a:r>
            <a:endParaRPr lang="de-AT" altLang="de-DE" sz="36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jeweils   -5 Punkte</a:t>
            </a: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224784" y="4281068"/>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762427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820447945"/>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6283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250751" y="1935595"/>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632848" cy="52014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Pflichtentwertung </a:t>
            </a:r>
            <a:r>
              <a:rPr lang="de-AT" altLang="de-DE" sz="3200" b="1" dirty="0" smtClean="0">
                <a:solidFill>
                  <a:srgbClr val="FF0000"/>
                </a:solidFill>
                <a:latin typeface="Adobe Garamond Pro Bold" pitchFamily="18" charset="0"/>
              </a:rPr>
              <a:t>Kletterwand IGP-1:</a:t>
            </a:r>
          </a:p>
          <a:p>
            <a:r>
              <a:rPr lang="de-AT" altLang="de-DE" sz="3200" b="1" dirty="0" smtClean="0">
                <a:solidFill>
                  <a:srgbClr val="FF0000"/>
                </a:solidFill>
                <a:latin typeface="Adobe Garamond Pro Bold" pitchFamily="18" charset="0"/>
              </a:rPr>
              <a:t>  </a:t>
            </a:r>
          </a:p>
          <a:p>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Löst der Hund seine Sitzposition auf und </a:t>
            </a:r>
            <a:r>
              <a:rPr lang="de-AT" altLang="de-DE" sz="3200" b="1" dirty="0" err="1" smtClean="0">
                <a:latin typeface="Adobe Garamond Pro Bold" pitchFamily="18" charset="0"/>
              </a:rPr>
              <a:t>olgt</a:t>
            </a:r>
            <a:r>
              <a:rPr lang="de-AT" altLang="de-DE" sz="3200" b="1" dirty="0" smtClean="0">
                <a:latin typeface="Adobe Garamond Pro Bold" pitchFamily="18" charset="0"/>
              </a:rPr>
              <a:t> dem HF auf die andere Seite der Wand, sodass ein Überwechseln und ein Vorsitzen nicht möglich ist</a:t>
            </a:r>
            <a:endParaRPr lang="de-AT" altLang="de-DE" sz="36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jeweils   -15 Punkte</a:t>
            </a: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224784" y="4281068"/>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447745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095474124"/>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6385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250751" y="1935595"/>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618630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Grundstellung:</a:t>
            </a: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 In der Grundstellung hat der Hund gerade, aufmerksam zum Hundeführer, mit Schulterblatt auf Kniehöhe links neben dem Hundeführer zu sitzen</a:t>
            </a:r>
          </a:p>
          <a:p>
            <a:endParaRPr lang="de-AT" altLang="de-DE" sz="3200" b="1" dirty="0">
              <a:solidFill>
                <a:srgbClr val="FF0000"/>
              </a:solidFill>
              <a:latin typeface="Adobe Garamond Pro Bold" pitchFamily="18" charset="0"/>
            </a:endParaRPr>
          </a:p>
          <a:p>
            <a:r>
              <a:rPr lang="de-AT" altLang="de-DE" sz="3200" b="1" dirty="0" smtClean="0">
                <a:latin typeface="Adobe Garamond Pro Bold" pitchFamily="18" charset="0"/>
              </a:rPr>
              <a:t>In der Grundstellung darf der HF keine Grätschstellung einnehmen </a:t>
            </a:r>
            <a:r>
              <a:rPr lang="de-AT" altLang="de-DE" sz="3200" b="1" dirty="0" smtClean="0">
                <a:solidFill>
                  <a:srgbClr val="FF0000"/>
                </a:solidFill>
                <a:latin typeface="Adobe Garamond Pro Bold" pitchFamily="18" charset="0"/>
              </a:rPr>
              <a:t>und </a:t>
            </a:r>
            <a:r>
              <a:rPr lang="de-AT" altLang="de-DE" sz="3200" b="1" u="sng" dirty="0" smtClean="0">
                <a:solidFill>
                  <a:srgbClr val="FF0000"/>
                </a:solidFill>
                <a:latin typeface="Adobe Garamond Pro Bold" pitchFamily="18" charset="0"/>
              </a:rPr>
              <a:t>beide</a:t>
            </a:r>
            <a:r>
              <a:rPr lang="de-AT" altLang="de-DE" sz="3200" b="1" dirty="0" smtClean="0">
                <a:solidFill>
                  <a:srgbClr val="FF0000"/>
                </a:solidFill>
                <a:latin typeface="Adobe Garamond Pro Bold" pitchFamily="18" charset="0"/>
              </a:rPr>
              <a:t> Arme</a:t>
            </a:r>
          </a:p>
          <a:p>
            <a:r>
              <a:rPr lang="de-AT" altLang="de-DE" sz="3200" b="1" dirty="0" smtClean="0">
                <a:solidFill>
                  <a:srgbClr val="FF0000"/>
                </a:solidFill>
                <a:latin typeface="Adobe Garamond Pro Bold" pitchFamily="18" charset="0"/>
              </a:rPr>
              <a:t>Müssen locker am Körper angelegt sein</a:t>
            </a: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p:txBody>
      </p:sp>
      <p:sp>
        <p:nvSpPr>
          <p:cNvPr id="5" name="Pfeil nach rechts 4"/>
          <p:cNvSpPr/>
          <p:nvPr/>
        </p:nvSpPr>
        <p:spPr>
          <a:xfrm>
            <a:off x="224784" y="4281068"/>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2105055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73169238"/>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6488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250751" y="1935595"/>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43396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Grundstellung:</a:t>
            </a: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  </a:t>
            </a:r>
            <a:r>
              <a:rPr lang="de-AT" altLang="de-DE" sz="4000" b="1" dirty="0" smtClean="0">
                <a:solidFill>
                  <a:srgbClr val="FF0000"/>
                </a:solidFill>
                <a:latin typeface="Adobe Garamond Pro Bold" pitchFamily="18" charset="0"/>
              </a:rPr>
              <a:t>Die Grundstellung ist </a:t>
            </a:r>
          </a:p>
          <a:p>
            <a:r>
              <a:rPr lang="de-AT" altLang="de-DE" sz="4000" b="1" dirty="0" smtClean="0">
                <a:solidFill>
                  <a:srgbClr val="FF0000"/>
                </a:solidFill>
                <a:latin typeface="Adobe Garamond Pro Bold" pitchFamily="18" charset="0"/>
              </a:rPr>
              <a:t>nur nach vorwärts</a:t>
            </a:r>
          </a:p>
          <a:p>
            <a:r>
              <a:rPr lang="de-AT" altLang="de-DE" sz="4000" b="1" dirty="0" smtClean="0">
                <a:solidFill>
                  <a:srgbClr val="FF0000"/>
                </a:solidFill>
                <a:latin typeface="Adobe Garamond Pro Bold" pitchFamily="18" charset="0"/>
              </a:rPr>
              <a:t>und nur einmal auszuführen</a:t>
            </a:r>
          </a:p>
          <a:p>
            <a:endParaRPr lang="de-AT" altLang="de-DE" sz="4400" b="1" dirty="0">
              <a:solidFill>
                <a:srgbClr val="FF0000"/>
              </a:solidFill>
              <a:latin typeface="Adobe Garamond Pro Bold" pitchFamily="18" charset="0"/>
            </a:endParaRPr>
          </a:p>
          <a:p>
            <a:r>
              <a:rPr lang="de-AT" altLang="de-DE" sz="44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3821290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168307362"/>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6590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129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10912" y="1336675"/>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69249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Freifolge:</a:t>
            </a:r>
          </a:p>
          <a:p>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 Vorlaufen, seitliches Abweichen, Zurückbleiben, langsames oder zögerndes Absitzen, zusätzliche HZ, Körperhilfen,</a:t>
            </a:r>
          </a:p>
          <a:p>
            <a:r>
              <a:rPr lang="de-AT" altLang="de-DE" sz="3200" b="1" dirty="0" smtClean="0">
                <a:solidFill>
                  <a:srgbClr val="FF0000"/>
                </a:solidFill>
                <a:latin typeface="Adobe Garamond Pro Bold" pitchFamily="18" charset="0"/>
              </a:rPr>
              <a:t>Fehler in der Grundstellung, </a:t>
            </a:r>
            <a:r>
              <a:rPr lang="de-AT" altLang="de-DE" sz="3200" b="1" dirty="0" smtClean="0">
                <a:latin typeface="Adobe Garamond Pro Bold" pitchFamily="18" charset="0"/>
              </a:rPr>
              <a:t>Unaufmerksamkeiten in allen </a:t>
            </a:r>
            <a:r>
              <a:rPr lang="de-AT" altLang="de-DE" sz="3200" b="1" dirty="0" err="1" smtClean="0">
                <a:latin typeface="Adobe Garamond Pro Bold" pitchFamily="18" charset="0"/>
              </a:rPr>
              <a:t>gangarten</a:t>
            </a:r>
            <a:r>
              <a:rPr lang="de-AT" altLang="de-DE" sz="3200" b="1" dirty="0" smtClean="0">
                <a:latin typeface="Adobe Garamond Pro Bold" pitchFamily="18" charset="0"/>
              </a:rPr>
              <a:t> und Wendungen, </a:t>
            </a:r>
            <a:r>
              <a:rPr lang="de-AT" altLang="de-DE" sz="3200" b="1" dirty="0" smtClean="0">
                <a:solidFill>
                  <a:srgbClr val="FF0000"/>
                </a:solidFill>
                <a:latin typeface="Adobe Garamond Pro Bold" pitchFamily="18" charset="0"/>
              </a:rPr>
              <a:t>sowie mangelnde Arbeitsbereitschaft, Motivation, </a:t>
            </a:r>
            <a:r>
              <a:rPr lang="de-AT" altLang="de-DE" sz="3200" b="1" dirty="0" smtClean="0">
                <a:latin typeface="Adobe Garamond Pro Bold" pitchFamily="18" charset="0"/>
              </a:rPr>
              <a:t>sowie</a:t>
            </a: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Gedrücktheit</a:t>
            </a:r>
            <a:r>
              <a:rPr lang="de-AT" altLang="de-DE" sz="3200" b="1" dirty="0" smtClean="0">
                <a:solidFill>
                  <a:srgbClr val="FF0000"/>
                </a:solidFill>
                <a:latin typeface="Adobe Garamond Pro Bold" pitchFamily="18" charset="0"/>
              </a:rPr>
              <a:t> und unfreies Verhalten des Hundes – </a:t>
            </a:r>
            <a:r>
              <a:rPr lang="de-AT" altLang="de-DE" sz="3200" b="1" dirty="0" smtClean="0">
                <a:latin typeface="Adobe Garamond Pro Bold" pitchFamily="18" charset="0"/>
              </a:rPr>
              <a:t>führen zu entsprechender Entwertung </a:t>
            </a:r>
            <a:endParaRPr lang="de-AT" altLang="de-DE" sz="4000" b="1" dirty="0" smtClean="0">
              <a:latin typeface="Adobe Garamond Pro Bold" pitchFamily="18" charset="0"/>
            </a:endParaRPr>
          </a:p>
          <a:p>
            <a:endParaRPr lang="de-AT" altLang="de-DE" sz="4400" b="1" dirty="0">
              <a:solidFill>
                <a:srgbClr val="FF0000"/>
              </a:solidFill>
              <a:latin typeface="Adobe Garamond Pro Bold" pitchFamily="18" charset="0"/>
            </a:endParaRPr>
          </a:p>
          <a:p>
            <a:r>
              <a:rPr lang="de-AT" altLang="de-DE" sz="44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36568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598827075"/>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4101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a:t>
            </a:fld>
            <a:endParaRPr lang="de-DE"/>
          </a:p>
        </p:txBody>
      </p:sp>
      <p:sp>
        <p:nvSpPr>
          <p:cNvPr id="4" name="Textfeld 3"/>
          <p:cNvSpPr txBox="1"/>
          <p:nvPr/>
        </p:nvSpPr>
        <p:spPr>
          <a:xfrm>
            <a:off x="1563507" y="265639"/>
            <a:ext cx="6264696" cy="1200329"/>
          </a:xfrm>
          <a:prstGeom prst="rect">
            <a:avLst/>
          </a:prstGeom>
          <a:noFill/>
        </p:spPr>
        <p:txBody>
          <a:bodyPr wrap="square" rtlCol="0">
            <a:spAutoFit/>
          </a:bodyPr>
          <a:lstStyle/>
          <a:p>
            <a:pPr algn="ctr"/>
            <a:r>
              <a:rPr lang="de-DE" sz="3600" b="1" dirty="0" smtClean="0"/>
              <a:t>ZULASSUNGSBESTIMMUNGEN </a:t>
            </a:r>
            <a:r>
              <a:rPr lang="de-DE" sz="3600" b="1" dirty="0" smtClean="0">
                <a:solidFill>
                  <a:srgbClr val="FF0000"/>
                </a:solidFill>
              </a:rPr>
              <a:t>- neu</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797271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000" b="1" dirty="0" smtClean="0">
                <a:latin typeface="Adobe Garamond Pro Bold" pitchFamily="18" charset="0"/>
              </a:rPr>
              <a:t> </a:t>
            </a: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Trächtige oder säugende Hündinnen</a:t>
            </a:r>
          </a:p>
          <a:p>
            <a:endParaRPr lang="de-AT" altLang="de-DE" sz="4000" b="1" dirty="0">
              <a:latin typeface="Adobe Garamond Pro Bold" pitchFamily="18" charset="0"/>
            </a:endParaRPr>
          </a:p>
          <a:p>
            <a:r>
              <a:rPr lang="de-AT" altLang="de-DE" sz="4000" b="1" dirty="0" smtClean="0">
                <a:latin typeface="Adobe Garamond Pro Bold" pitchFamily="18" charset="0"/>
              </a:rPr>
              <a:t>Sperrfristen werden gesondert von der FCI oder von nationalen Organisationen festgelegt</a:t>
            </a:r>
            <a:endParaRPr lang="de-AT" altLang="de-DE" sz="2800" b="1" dirty="0">
              <a:latin typeface="Adobe Garamond Pro Bold" pitchFamily="18" charset="0"/>
            </a:endParaRPr>
          </a:p>
        </p:txBody>
      </p:sp>
      <p:sp>
        <p:nvSpPr>
          <p:cNvPr id="5" name="Pfeil nach rechts 4"/>
          <p:cNvSpPr/>
          <p:nvPr/>
        </p:nvSpPr>
        <p:spPr>
          <a:xfrm>
            <a:off x="214883" y="3388893"/>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8571770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133704079"/>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6693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10912" y="1336675"/>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513986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Überwechseln in die GS:</a:t>
            </a:r>
          </a:p>
          <a:p>
            <a:endParaRPr lang="de-AT" altLang="de-DE" sz="36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  Auf das HZ für die Grundstellung hat   der Hund direkt und mit einer einmaligen Bewegung in die Endgrundstellung zu wechseln.</a:t>
            </a:r>
          </a:p>
          <a:p>
            <a:endParaRPr lang="de-AT" altLang="de-DE" sz="4000" b="1" dirty="0" smtClean="0">
              <a:latin typeface="Adobe Garamond Pro Bold" pitchFamily="18" charset="0"/>
            </a:endParaRPr>
          </a:p>
          <a:p>
            <a:endParaRPr lang="de-AT" altLang="de-DE" sz="4400" b="1" dirty="0">
              <a:solidFill>
                <a:srgbClr val="FF0000"/>
              </a:solidFill>
              <a:latin typeface="Adobe Garamond Pro Bold" pitchFamily="18" charset="0"/>
            </a:endParaRPr>
          </a:p>
          <a:p>
            <a:r>
              <a:rPr lang="de-AT" altLang="de-DE" sz="44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3084288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61331164"/>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6795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661719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Kehrtwendung:</a:t>
            </a:r>
          </a:p>
          <a:p>
            <a:endParaRPr lang="de-AT" altLang="de-DE" sz="36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   Kehrtwendungen sind vom Hundeführer linksdrehend zu zeigen. Der Hund darf hierbei rechts um den HF laufen oder linksdrehend auf Kniehöhe des HF bleiben</a:t>
            </a:r>
          </a:p>
          <a:p>
            <a:endParaRPr lang="de-AT" altLang="de-DE" sz="3200" b="1" dirty="0">
              <a:latin typeface="Adobe Garamond Pro Bold" pitchFamily="18" charset="0"/>
            </a:endParaRPr>
          </a:p>
          <a:p>
            <a:r>
              <a:rPr lang="de-AT" altLang="de-DE" sz="3200" b="1" dirty="0" smtClean="0">
                <a:solidFill>
                  <a:srgbClr val="FF0000"/>
                </a:solidFill>
                <a:latin typeface="Adobe Garamond Pro Bold" pitchFamily="18" charset="0"/>
              </a:rPr>
              <a:t>Innerhalb einer Prüfung sind nun beide Varianten möglich</a:t>
            </a:r>
          </a:p>
          <a:p>
            <a:endParaRPr lang="de-AT" altLang="de-DE" sz="4000" b="1" dirty="0" smtClean="0">
              <a:latin typeface="Adobe Garamond Pro Bold" pitchFamily="18" charset="0"/>
            </a:endParaRPr>
          </a:p>
          <a:p>
            <a:endParaRPr lang="de-AT" altLang="de-DE" sz="4400" b="1" dirty="0">
              <a:solidFill>
                <a:srgbClr val="FF0000"/>
              </a:solidFill>
              <a:latin typeface="Adobe Garamond Pro Bold" pitchFamily="18" charset="0"/>
            </a:endParaRPr>
          </a:p>
          <a:p>
            <a:r>
              <a:rPr lang="de-AT" altLang="de-DE" sz="44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5380226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444056383"/>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6898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366254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Gruppe:</a:t>
            </a:r>
          </a:p>
          <a:p>
            <a:endParaRPr lang="de-AT" altLang="de-DE" sz="36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a:t>
            </a:r>
          </a:p>
          <a:p>
            <a:endParaRPr lang="de-AT" altLang="de-DE" sz="4000" b="1" dirty="0" smtClean="0">
              <a:latin typeface="Adobe Garamond Pro Bold" pitchFamily="18" charset="0"/>
            </a:endParaRPr>
          </a:p>
          <a:p>
            <a:endParaRPr lang="de-AT" altLang="de-DE" sz="4400" b="1" dirty="0">
              <a:solidFill>
                <a:srgbClr val="FF0000"/>
              </a:solidFill>
              <a:latin typeface="Adobe Garamond Pro Bold" pitchFamily="18" charset="0"/>
            </a:endParaRPr>
          </a:p>
          <a:p>
            <a:r>
              <a:rPr lang="de-AT" altLang="de-DE" sz="44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89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0675" y="1452563"/>
            <a:ext cx="596265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83215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10096233"/>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7000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594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Gruppe:</a:t>
            </a:r>
          </a:p>
          <a:p>
            <a:endParaRPr lang="de-AT" altLang="de-DE" sz="36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Der Hundeführer muss mit seinem Hund dabei eine Person links ( z.B.: in Form einer 8 ) umgehen und mindestens einmal in der Gruppe </a:t>
            </a:r>
            <a:r>
              <a:rPr lang="de-AT" altLang="de-DE" sz="3600" b="1" dirty="0" smtClean="0">
                <a:solidFill>
                  <a:srgbClr val="FF0000"/>
                </a:solidFill>
                <a:latin typeface="Adobe Garamond Pro Bold" pitchFamily="18" charset="0"/>
              </a:rPr>
              <a:t>in der Nähe einer Person anhalten</a:t>
            </a:r>
            <a:endParaRPr lang="de-AT" altLang="de-DE" sz="3200" b="1" dirty="0" smtClean="0">
              <a:solidFill>
                <a:srgbClr val="FF0000"/>
              </a:solidFill>
              <a:latin typeface="Adobe Garamond Pro Bold" pitchFamily="18" charset="0"/>
            </a:endParaRPr>
          </a:p>
          <a:p>
            <a:endParaRPr lang="de-AT" altLang="de-DE" sz="4000" b="1" dirty="0" smtClean="0">
              <a:latin typeface="Adobe Garamond Pro Bold" pitchFamily="18" charset="0"/>
            </a:endParaRPr>
          </a:p>
          <a:p>
            <a:endParaRPr lang="de-AT" altLang="de-DE" sz="4400" b="1" dirty="0">
              <a:solidFill>
                <a:srgbClr val="FF0000"/>
              </a:solidFill>
              <a:latin typeface="Adobe Garamond Pro Bold" pitchFamily="18" charset="0"/>
            </a:endParaRPr>
          </a:p>
          <a:p>
            <a:r>
              <a:rPr lang="de-AT" altLang="de-DE" sz="44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8341767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544266243"/>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7102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1560" y="795359"/>
            <a:ext cx="7488832" cy="643253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Sitz/Steh aus dem Schritt:</a:t>
            </a:r>
          </a:p>
          <a:p>
            <a:endParaRPr lang="de-AT" altLang="de-DE" sz="36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Der  Hund muss ruhig und </a:t>
            </a:r>
          </a:p>
          <a:p>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mit Aufmerksamkeit zum Hundeführer </a:t>
            </a: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seine Position ausführen</a:t>
            </a:r>
            <a:endParaRPr lang="de-AT" altLang="de-DE" sz="3200" b="1" dirty="0" smtClean="0">
              <a:latin typeface="Adobe Garamond Pro Bold" pitchFamily="18" charset="0"/>
            </a:endParaRPr>
          </a:p>
          <a:p>
            <a:endParaRPr lang="de-AT" altLang="de-DE" sz="4000" b="1" dirty="0" smtClean="0">
              <a:latin typeface="Adobe Garamond Pro Bold" pitchFamily="18" charset="0"/>
            </a:endParaRPr>
          </a:p>
          <a:p>
            <a:endParaRPr lang="de-AT" altLang="de-DE" sz="4400" b="1" dirty="0">
              <a:solidFill>
                <a:srgbClr val="FF0000"/>
              </a:solidFill>
              <a:latin typeface="Adobe Garamond Pro Bold" pitchFamily="18" charset="0"/>
            </a:endParaRPr>
          </a:p>
          <a:p>
            <a:r>
              <a:rPr lang="de-AT" altLang="de-DE" sz="44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034422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6700536"/>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7205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795359"/>
            <a:ext cx="8229600" cy="58785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Sitz/Steh aus dem Schritt:</a:t>
            </a:r>
          </a:p>
          <a:p>
            <a:endParaRPr lang="de-AT" altLang="de-DE" sz="36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TEIL 1   --  50 %</a:t>
            </a:r>
          </a:p>
          <a:p>
            <a:r>
              <a:rPr lang="de-AT" altLang="de-DE" sz="3600" b="1" dirty="0" smtClean="0">
                <a:latin typeface="Adobe Garamond Pro Bold" pitchFamily="18" charset="0"/>
              </a:rPr>
              <a:t>Grundstellung </a:t>
            </a:r>
          </a:p>
          <a:p>
            <a:r>
              <a:rPr lang="de-AT" altLang="de-DE" sz="3600" b="1" dirty="0">
                <a:latin typeface="Adobe Garamond Pro Bold" pitchFamily="18" charset="0"/>
              </a:rPr>
              <a:t>u</a:t>
            </a:r>
            <a:r>
              <a:rPr lang="de-AT" altLang="de-DE" sz="3600" b="1" dirty="0" smtClean="0">
                <a:latin typeface="Adobe Garamond Pro Bold" pitchFamily="18" charset="0"/>
              </a:rPr>
              <a:t>nd Entwicklung   30 % vom </a:t>
            </a:r>
            <a:r>
              <a:rPr lang="de-AT" altLang="de-DE" sz="3600" b="1" dirty="0" err="1" smtClean="0">
                <a:latin typeface="Adobe Garamond Pro Bold" pitchFamily="18" charset="0"/>
              </a:rPr>
              <a:t>Übungswer</a:t>
            </a:r>
            <a:endParaRPr lang="de-AT" altLang="de-DE" sz="3600" b="1" dirty="0" smtClean="0">
              <a:latin typeface="Adobe Garamond Pro Bold" pitchFamily="18" charset="0"/>
            </a:endParaRP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Annahme und</a:t>
            </a:r>
          </a:p>
          <a:p>
            <a:r>
              <a:rPr lang="de-AT" altLang="de-DE" sz="3600" b="1" dirty="0" smtClean="0">
                <a:latin typeface="Adobe Garamond Pro Bold" pitchFamily="18" charset="0"/>
              </a:rPr>
              <a:t>Ausführung der</a:t>
            </a:r>
          </a:p>
          <a:p>
            <a:r>
              <a:rPr lang="de-AT" altLang="de-DE" sz="3600" b="1" dirty="0" smtClean="0">
                <a:latin typeface="Adobe Garamond Pro Bold" pitchFamily="18" charset="0"/>
              </a:rPr>
              <a:t>Übung                     70% vom Übungswert</a:t>
            </a:r>
            <a:endParaRPr lang="de-AT" altLang="de-DE" sz="4400" b="1" dirty="0">
              <a:latin typeface="Adobe Garamond Pro Bold" pitchFamily="18" charset="0"/>
            </a:endParaRPr>
          </a:p>
          <a:p>
            <a:r>
              <a:rPr lang="de-AT" altLang="de-DE" sz="44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5546007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162988445"/>
              </p:ext>
            </p:extLst>
          </p:nvPr>
        </p:nvGraphicFramePr>
        <p:xfrm>
          <a:off x="-24617" y="0"/>
          <a:ext cx="9144000" cy="6858000"/>
        </p:xfrm>
        <a:graphic>
          <a:graphicData uri="http://schemas.openxmlformats.org/presentationml/2006/ole">
            <mc:AlternateContent xmlns:mc="http://schemas.openxmlformats.org/markup-compatibility/2006">
              <mc:Choice xmlns:v="urn:schemas-microsoft-com:vml" Requires="v">
                <p:oleObj spid="_x0000_s17307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461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795359"/>
            <a:ext cx="8559298" cy="50783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Sitz/Steh aus dem Schritt:</a:t>
            </a:r>
          </a:p>
          <a:p>
            <a:endParaRPr lang="de-AT" altLang="de-DE" sz="36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TEIL 2   --  50 %</a:t>
            </a:r>
          </a:p>
          <a:p>
            <a:r>
              <a:rPr lang="de-AT" altLang="de-DE" sz="3600" b="1" dirty="0" smtClean="0">
                <a:latin typeface="Adobe Garamond Pro Bold" pitchFamily="18" charset="0"/>
              </a:rPr>
              <a:t> Konzentration auf</a:t>
            </a:r>
          </a:p>
          <a:p>
            <a:r>
              <a:rPr lang="de-AT" altLang="de-DE" sz="3600" b="1" dirty="0" smtClean="0">
                <a:latin typeface="Adobe Garamond Pro Bold" pitchFamily="18" charset="0"/>
              </a:rPr>
              <a:t>den Hundeführer       70% vom Übungswert</a:t>
            </a:r>
          </a:p>
          <a:p>
            <a:endParaRPr lang="de-AT" altLang="de-DE" sz="3600" b="1" dirty="0">
              <a:latin typeface="Adobe Garamond Pro Bold" pitchFamily="18" charset="0"/>
            </a:endParaRPr>
          </a:p>
          <a:p>
            <a:r>
              <a:rPr lang="de-AT" altLang="de-DE" sz="3600" b="1" dirty="0" smtClean="0">
                <a:latin typeface="Adobe Garamond Pro Bold" pitchFamily="18" charset="0"/>
              </a:rPr>
              <a:t>Grundstellung            30% vom Übungswert</a:t>
            </a:r>
          </a:p>
          <a:p>
            <a:r>
              <a:rPr lang="de-AT" altLang="de-DE" sz="3600" b="1" dirty="0" smtClean="0">
                <a:solidFill>
                  <a:srgbClr val="FF0000"/>
                </a:solidFill>
                <a:latin typeface="Adobe Garamond Pro Bold" pitchFamily="18" charset="0"/>
              </a:rPr>
              <a:t>Dient als Empfehlung bezüglich der Wertigkeit der Ausführung</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5250317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450563537"/>
              </p:ext>
            </p:extLst>
          </p:nvPr>
        </p:nvGraphicFramePr>
        <p:xfrm>
          <a:off x="-52011" y="-87638"/>
          <a:ext cx="9144000" cy="6858000"/>
        </p:xfrm>
        <a:graphic>
          <a:graphicData uri="http://schemas.openxmlformats.org/presentationml/2006/ole">
            <mc:AlternateContent xmlns:mc="http://schemas.openxmlformats.org/markup-compatibility/2006">
              <mc:Choice xmlns:v="urn:schemas-microsoft-com:vml" Requires="v">
                <p:oleObj spid="_x0000_s17410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1" y="-8763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795359"/>
            <a:ext cx="8559298" cy="17543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Sitz/Steh aus dem Schritt:</a:t>
            </a:r>
          </a:p>
          <a:p>
            <a:endParaRPr lang="de-AT" altLang="de-DE" sz="36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40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100" y="1922710"/>
            <a:ext cx="3687765" cy="2770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968" y="2657038"/>
            <a:ext cx="399097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71897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76267891"/>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7512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795359"/>
            <a:ext cx="8559298" cy="50783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Sitzübung - Pflichtentwertung:</a:t>
            </a:r>
          </a:p>
          <a:p>
            <a:r>
              <a:rPr lang="de-AT" altLang="de-DE" sz="3600" b="1" dirty="0" smtClean="0">
                <a:latin typeface="Adobe Garamond Pro Bold" pitchFamily="18" charset="0"/>
              </a:rPr>
              <a:t>Bei Stellungsfehlern</a:t>
            </a:r>
          </a:p>
          <a:p>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IGP-1</a:t>
            </a:r>
          </a:p>
          <a:p>
            <a:r>
              <a:rPr lang="de-AT" altLang="de-DE" sz="3600" b="1" dirty="0" smtClean="0">
                <a:solidFill>
                  <a:srgbClr val="FF0000"/>
                </a:solidFill>
                <a:latin typeface="Adobe Garamond Pro Bold" pitchFamily="18" charset="0"/>
              </a:rPr>
              <a:t>IGP-2               minus 5 Punkte</a:t>
            </a:r>
          </a:p>
          <a:p>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IGP-3               minus 2,5 Punkte</a:t>
            </a:r>
          </a:p>
          <a:p>
            <a:endParaRPr lang="de-AT" altLang="de-DE" sz="36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9284750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777777737"/>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7614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139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795359"/>
            <a:ext cx="8559298" cy="452431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Ablegen und Steh mit Abrufen:</a:t>
            </a:r>
          </a:p>
          <a:p>
            <a:r>
              <a:rPr lang="de-AT" altLang="de-DE" sz="3600" b="1" dirty="0" smtClean="0">
                <a:latin typeface="Adobe Garamond Pro Bold" pitchFamily="18" charset="0"/>
              </a:rPr>
              <a:t> </a:t>
            </a:r>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Der Hund hat in seiner jeweiligen Position bis zum Abrufen ruhig </a:t>
            </a:r>
            <a:r>
              <a:rPr lang="de-AT" altLang="de-DE" sz="3600" b="1" dirty="0" smtClean="0">
                <a:solidFill>
                  <a:srgbClr val="FF0000"/>
                </a:solidFill>
                <a:latin typeface="Adobe Garamond Pro Bold" pitchFamily="18" charset="0"/>
              </a:rPr>
              <a:t>und mit Aufmerksamkeit zum Hundeführer zu bleiben</a:t>
            </a:r>
          </a:p>
          <a:p>
            <a:endParaRPr lang="de-AT" altLang="de-DE" sz="36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1889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72202735"/>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4203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a:t>
            </a:fld>
            <a:endParaRPr lang="de-DE"/>
          </a:p>
        </p:txBody>
      </p:sp>
      <p:sp>
        <p:nvSpPr>
          <p:cNvPr id="4" name="Textfeld 3"/>
          <p:cNvSpPr txBox="1"/>
          <p:nvPr/>
        </p:nvSpPr>
        <p:spPr>
          <a:xfrm>
            <a:off x="1563507" y="265639"/>
            <a:ext cx="6264696" cy="1200329"/>
          </a:xfrm>
          <a:prstGeom prst="rect">
            <a:avLst/>
          </a:prstGeom>
          <a:noFill/>
        </p:spPr>
        <p:txBody>
          <a:bodyPr wrap="square" rtlCol="0">
            <a:spAutoFit/>
          </a:bodyPr>
          <a:lstStyle/>
          <a:p>
            <a:pPr algn="ctr"/>
            <a:r>
              <a:rPr lang="de-DE" sz="3600" b="1" dirty="0" smtClean="0"/>
              <a:t>ZULASSUNGSBESTIMMUNGEN </a:t>
            </a:r>
            <a:r>
              <a:rPr lang="de-DE" sz="3600" b="1" dirty="0" smtClean="0">
                <a:solidFill>
                  <a:srgbClr val="FF0000"/>
                </a:solidFill>
              </a:rPr>
              <a:t>- neu</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797271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000" b="1" dirty="0" smtClean="0">
                <a:latin typeface="Adobe Garamond Pro Bold" pitchFamily="18" charset="0"/>
              </a:rPr>
              <a:t> </a:t>
            </a: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 Kranke </a:t>
            </a:r>
            <a:r>
              <a:rPr lang="de-AT" altLang="de-DE" sz="4000" b="1" dirty="0" smtClean="0">
                <a:solidFill>
                  <a:srgbClr val="FF0000"/>
                </a:solidFill>
                <a:latin typeface="Adobe Garamond Pro Bold" pitchFamily="18" charset="0"/>
              </a:rPr>
              <a:t>oder Verletzte </a:t>
            </a:r>
            <a:r>
              <a:rPr lang="de-AT" altLang="de-DE" sz="4000" b="1" dirty="0" smtClean="0">
                <a:latin typeface="Adobe Garamond Pro Bold" pitchFamily="18" charset="0"/>
              </a:rPr>
              <a:t>oder ansteckungsverdächtige Tiere </a:t>
            </a:r>
            <a:r>
              <a:rPr lang="de-AT" altLang="de-DE" sz="4000" b="1" dirty="0" err="1" smtClean="0">
                <a:latin typeface="Adobe Garamond Pro Bold" pitchFamily="18" charset="0"/>
              </a:rPr>
              <a:t>sid</a:t>
            </a:r>
            <a:r>
              <a:rPr lang="de-AT" altLang="de-DE" sz="4000" b="1" dirty="0" smtClean="0">
                <a:latin typeface="Adobe Garamond Pro Bold" pitchFamily="18" charset="0"/>
              </a:rPr>
              <a:t> von der Veranstaltung ausgeschlossen</a:t>
            </a:r>
          </a:p>
          <a:p>
            <a:endParaRPr lang="de-AT" altLang="de-DE" sz="4000" b="1" dirty="0">
              <a:latin typeface="Adobe Garamond Pro Bold" pitchFamily="18" charset="0"/>
            </a:endParaRPr>
          </a:p>
          <a:p>
            <a:r>
              <a:rPr lang="de-AT" altLang="de-DE" sz="4000" b="1" dirty="0" smtClean="0">
                <a:solidFill>
                  <a:srgbClr val="FF0000"/>
                </a:solidFill>
                <a:latin typeface="Adobe Garamond Pro Bold" pitchFamily="18" charset="0"/>
              </a:rPr>
              <a:t>Im Zweifelsfall entscheidet der Tierarzt</a:t>
            </a:r>
            <a:endParaRPr lang="de-AT" altLang="de-DE" sz="4000" b="1" dirty="0">
              <a:solidFill>
                <a:srgbClr val="FF0000"/>
              </a:solidFill>
              <a:latin typeface="Adobe Garamond Pro Bold" pitchFamily="18" charset="0"/>
            </a:endParaRPr>
          </a:p>
        </p:txBody>
      </p:sp>
      <p:sp>
        <p:nvSpPr>
          <p:cNvPr id="5" name="Pfeil nach rechts 4"/>
          <p:cNvSpPr/>
          <p:nvPr/>
        </p:nvSpPr>
        <p:spPr>
          <a:xfrm>
            <a:off x="223082" y="4203089"/>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6727223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549597167"/>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7717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795359"/>
            <a:ext cx="8559298" cy="452431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Ablegen und Steh mit Abrufen:</a:t>
            </a:r>
          </a:p>
          <a:p>
            <a:r>
              <a:rPr lang="de-AT" altLang="de-DE" sz="3600" b="1" dirty="0" smtClean="0">
                <a:latin typeface="Adobe Garamond Pro Bold" pitchFamily="18" charset="0"/>
              </a:rPr>
              <a:t> </a:t>
            </a:r>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Abrufen :</a:t>
            </a:r>
          </a:p>
          <a:p>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Der Hund muss freudig, zielstrebig und direkt zum Hundeführer herankommen</a:t>
            </a:r>
          </a:p>
          <a:p>
            <a:endParaRPr lang="de-AT" altLang="de-DE" sz="36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1059238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559367892"/>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7819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86315" y="192270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795359"/>
            <a:ext cx="8559298" cy="56323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Ablegen und Steh mit Abrufen:</a:t>
            </a:r>
          </a:p>
          <a:p>
            <a:r>
              <a:rPr lang="de-AT" altLang="de-DE" sz="3600" b="1" dirty="0" smtClean="0">
                <a:latin typeface="Adobe Garamond Pro Bold" pitchFamily="18" charset="0"/>
              </a:rPr>
              <a:t> </a:t>
            </a:r>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unruhiges und unaufmerksames Liegen/Stehen muss zu Abzügen führen.</a:t>
            </a:r>
          </a:p>
          <a:p>
            <a:r>
              <a:rPr lang="de-AT" altLang="de-DE" sz="3600" b="1" dirty="0" smtClean="0">
                <a:solidFill>
                  <a:srgbClr val="FF0000"/>
                </a:solidFill>
                <a:latin typeface="Adobe Garamond Pro Bold" pitchFamily="18" charset="0"/>
              </a:rPr>
              <a:t>Kommt ein Hund auf das 2. Zusatz-HZ nicht, ist die Übung mit mangelhaft (NULL) zu bewerten. In diesem Fall darf der Hund abgeholt werden und die weitere Prüfung darf fortgesetzt werden</a:t>
            </a:r>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931060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11002029"/>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7921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58169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Ablegen und Steh aus dem LS mit Abrufen:</a:t>
            </a: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r>
              <a:rPr lang="de-AT" altLang="de-DE" sz="4000" b="1" dirty="0">
                <a:solidFill>
                  <a:srgbClr val="FF0000"/>
                </a:solidFill>
                <a:latin typeface="Adobe Garamond Pro Bold" pitchFamily="18" charset="0"/>
              </a:rPr>
              <a:t>TEIL 1   --  50 %</a:t>
            </a:r>
          </a:p>
          <a:p>
            <a:r>
              <a:rPr lang="de-AT" altLang="de-DE" sz="3600" b="1" dirty="0">
                <a:latin typeface="Adobe Garamond Pro Bold" pitchFamily="18" charset="0"/>
              </a:rPr>
              <a:t>Grundstellung </a:t>
            </a:r>
          </a:p>
          <a:p>
            <a:r>
              <a:rPr lang="de-AT" altLang="de-DE" sz="3600" b="1" dirty="0">
                <a:latin typeface="Adobe Garamond Pro Bold" pitchFamily="18" charset="0"/>
              </a:rPr>
              <a:t>und Entwicklung   30 % vom </a:t>
            </a:r>
            <a:r>
              <a:rPr lang="de-AT" altLang="de-DE" sz="3600" b="1" dirty="0" smtClean="0">
                <a:latin typeface="Adobe Garamond Pro Bold" pitchFamily="18" charset="0"/>
              </a:rPr>
              <a:t>Übungswert</a:t>
            </a:r>
            <a:endParaRPr lang="de-AT" altLang="de-DE" sz="3600" b="1" dirty="0">
              <a:latin typeface="Adobe Garamond Pro Bold" pitchFamily="18" charset="0"/>
            </a:endParaRPr>
          </a:p>
          <a:p>
            <a:endParaRPr lang="de-AT" altLang="de-DE" sz="3600" b="1" dirty="0">
              <a:solidFill>
                <a:srgbClr val="FF0000"/>
              </a:solidFill>
              <a:latin typeface="Adobe Garamond Pro Bold" pitchFamily="18" charset="0"/>
            </a:endParaRPr>
          </a:p>
          <a:p>
            <a:r>
              <a:rPr lang="de-AT" altLang="de-DE" sz="3600" b="1" dirty="0">
                <a:latin typeface="Adobe Garamond Pro Bold" pitchFamily="18" charset="0"/>
              </a:rPr>
              <a:t>Annahme und</a:t>
            </a:r>
          </a:p>
          <a:p>
            <a:r>
              <a:rPr lang="de-AT" altLang="de-DE" sz="3600" b="1" dirty="0">
                <a:latin typeface="Adobe Garamond Pro Bold" pitchFamily="18" charset="0"/>
              </a:rPr>
              <a:t>Ausführung der</a:t>
            </a:r>
          </a:p>
          <a:p>
            <a:r>
              <a:rPr lang="de-AT" altLang="de-DE" sz="3600" b="1" dirty="0">
                <a:latin typeface="Adobe Garamond Pro Bold" pitchFamily="18" charset="0"/>
              </a:rPr>
              <a:t>Übung                     70% vom </a:t>
            </a:r>
            <a:r>
              <a:rPr lang="de-AT" altLang="de-DE" sz="4000" b="1" dirty="0">
                <a:latin typeface="Adobe Garamond Pro Bold" pitchFamily="18" charset="0"/>
              </a:rPr>
              <a:t>Übungswert</a:t>
            </a:r>
            <a:endParaRPr lang="de-AT" altLang="de-DE" sz="48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1291991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54844297"/>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024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63094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Ablegen und Steh aus dem LS mit Abrufen:</a:t>
            </a:r>
          </a:p>
          <a:p>
            <a:r>
              <a:rPr lang="de-AT" altLang="de-DE" sz="3600" b="1" dirty="0" smtClean="0">
                <a:latin typeface="Adobe Garamond Pro Bold" pitchFamily="18" charset="0"/>
              </a:rPr>
              <a:t> </a:t>
            </a:r>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r>
              <a:rPr lang="de-AT" altLang="de-DE" sz="4000" b="1" dirty="0">
                <a:solidFill>
                  <a:srgbClr val="FF0000"/>
                </a:solidFill>
                <a:latin typeface="Adobe Garamond Pro Bold" pitchFamily="18" charset="0"/>
              </a:rPr>
              <a:t>TEIL </a:t>
            </a:r>
            <a:r>
              <a:rPr lang="de-AT" altLang="de-DE" sz="4000" b="1" dirty="0" smtClean="0">
                <a:solidFill>
                  <a:srgbClr val="FF0000"/>
                </a:solidFill>
                <a:latin typeface="Adobe Garamond Pro Bold" pitchFamily="18" charset="0"/>
              </a:rPr>
              <a:t>2   </a:t>
            </a:r>
            <a:r>
              <a:rPr lang="de-AT" altLang="de-DE" sz="4000" b="1" dirty="0">
                <a:solidFill>
                  <a:srgbClr val="FF0000"/>
                </a:solidFill>
                <a:latin typeface="Adobe Garamond Pro Bold" pitchFamily="18" charset="0"/>
              </a:rPr>
              <a:t>--  50 %</a:t>
            </a:r>
          </a:p>
          <a:p>
            <a:r>
              <a:rPr lang="de-AT" altLang="de-DE" sz="3600" b="1" dirty="0" smtClean="0">
                <a:latin typeface="Adobe Garamond Pro Bold" pitchFamily="18" charset="0"/>
              </a:rPr>
              <a:t> </a:t>
            </a:r>
            <a:endParaRPr lang="de-AT" altLang="de-DE" sz="4800" b="1" dirty="0">
              <a:latin typeface="Adobe Garamond Pro Bold" pitchFamily="18" charset="0"/>
            </a:endParaRPr>
          </a:p>
          <a:p>
            <a:r>
              <a:rPr lang="de-AT" altLang="de-DE" sz="3600" b="1" dirty="0">
                <a:latin typeface="Adobe Garamond Pro Bold" pitchFamily="18" charset="0"/>
              </a:rPr>
              <a:t>Konzentration auf</a:t>
            </a:r>
          </a:p>
          <a:p>
            <a:r>
              <a:rPr lang="de-AT" altLang="de-DE" sz="3600" b="1" dirty="0">
                <a:latin typeface="Adobe Garamond Pro Bold" pitchFamily="18" charset="0"/>
              </a:rPr>
              <a:t>den Hundeführer  </a:t>
            </a:r>
            <a:endParaRPr lang="de-AT" altLang="de-DE" sz="3600" b="1" dirty="0" smtClean="0">
              <a:latin typeface="Adobe Garamond Pro Bold" pitchFamily="18" charset="0"/>
            </a:endParaRPr>
          </a:p>
          <a:p>
            <a:r>
              <a:rPr lang="de-AT" altLang="de-DE" sz="3600" b="1" dirty="0" smtClean="0">
                <a:latin typeface="Adobe Garamond Pro Bold" pitchFamily="18" charset="0"/>
              </a:rPr>
              <a:t>Herankommen </a:t>
            </a:r>
          </a:p>
          <a:p>
            <a:r>
              <a:rPr lang="de-AT" altLang="de-DE" sz="3600" b="1" dirty="0" smtClean="0">
                <a:latin typeface="Adobe Garamond Pro Bold" pitchFamily="18" charset="0"/>
              </a:rPr>
              <a:t>und Vorsitzen     </a:t>
            </a:r>
            <a:r>
              <a:rPr lang="de-AT" altLang="de-DE" sz="3600" b="1" dirty="0">
                <a:latin typeface="Adobe Garamond Pro Bold" pitchFamily="18" charset="0"/>
              </a:rPr>
              <a:t>70% vom Übungswert</a:t>
            </a:r>
          </a:p>
          <a:p>
            <a:endParaRPr lang="de-AT" altLang="de-DE" sz="3600" b="1" dirty="0">
              <a:latin typeface="Adobe Garamond Pro Bold" pitchFamily="18" charset="0"/>
            </a:endParaRPr>
          </a:p>
          <a:p>
            <a:r>
              <a:rPr lang="de-AT" altLang="de-DE" sz="3600" b="1" dirty="0">
                <a:latin typeface="Adobe Garamond Pro Bold" pitchFamily="18" charset="0"/>
              </a:rPr>
              <a:t>Grundstellung            30% vom Übungswert</a:t>
            </a: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12914" y="267992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545442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09761233"/>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126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489364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Werfen des Holzes:</a:t>
            </a:r>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p>
          <a:p>
            <a:r>
              <a:rPr lang="de-AT" altLang="de-DE" sz="4000" b="1" dirty="0" smtClean="0">
                <a:solidFill>
                  <a:srgbClr val="FF0000"/>
                </a:solidFill>
                <a:latin typeface="Adobe Garamond Pro Bold" pitchFamily="18" charset="0"/>
              </a:rPr>
              <a:t>Ein Ausfallschritt ist bei Werfen erlaubt, nur muss nach dem Beiziehen des Beines eine Pause von ca. 3 Sekunden eingehalten werden</a:t>
            </a:r>
            <a:endParaRPr lang="de-AT" altLang="de-DE" sz="36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372376" y="1784817"/>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169513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746871863"/>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228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501675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Werfen des Holzes auf ebener Erde:</a:t>
            </a:r>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Die Mindestentfernung für den Wurf des Holzes beträgt </a:t>
            </a:r>
            <a:r>
              <a:rPr lang="de-AT" altLang="de-DE" sz="3600" b="1" u="sng" dirty="0" smtClean="0">
                <a:solidFill>
                  <a:srgbClr val="FF0000"/>
                </a:solidFill>
                <a:latin typeface="Adobe Garamond Pro Bold" pitchFamily="18" charset="0"/>
              </a:rPr>
              <a:t>mindestens 5 Meter.</a:t>
            </a:r>
          </a:p>
          <a:p>
            <a:r>
              <a:rPr lang="de-AT" altLang="de-DE" sz="3200" b="1" dirty="0" smtClean="0">
                <a:latin typeface="Adobe Garamond Pro Bold" pitchFamily="18" charset="0"/>
              </a:rPr>
              <a:t>Auf die maximale Entfernung </a:t>
            </a:r>
            <a:r>
              <a:rPr lang="de-AT" altLang="de-DE" sz="3200" b="1" dirty="0" err="1" smtClean="0">
                <a:latin typeface="Adobe Garamond Pro Bold" pitchFamily="18" charset="0"/>
              </a:rPr>
              <a:t>wirdzunächst</a:t>
            </a:r>
            <a:r>
              <a:rPr lang="de-AT" altLang="de-DE" sz="3200" b="1" dirty="0" smtClean="0">
                <a:latin typeface="Adobe Garamond Pro Bold" pitchFamily="18" charset="0"/>
              </a:rPr>
              <a:t> kein Einfluss genommen, auch wenn die PO von ca. 10 Metern spricht.</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424940" y="190817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3831790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06691008"/>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331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52014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Werfen des Holzes auf ebener Erde:</a:t>
            </a:r>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 Ein zweiter Wurf ist grundsätzlich nicht zulässig,</a:t>
            </a:r>
          </a:p>
          <a:p>
            <a:r>
              <a:rPr lang="de-AT" altLang="de-DE" sz="3600" b="1" dirty="0" smtClean="0">
                <a:latin typeface="Adobe Garamond Pro Bold" pitchFamily="18" charset="0"/>
              </a:rPr>
              <a:t>es sei denn das Holz fällt unmittelbar vor dem HF zu Boden oder die Mindestdistanz wird unterschritten</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424940" y="190817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371524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108487572"/>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433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66787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Springen über die Sprunggeräte:</a:t>
            </a:r>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p>
          <a:p>
            <a:r>
              <a:rPr lang="de-AT" altLang="de-DE" sz="3200" b="1" dirty="0" smtClean="0">
                <a:latin typeface="Adobe Garamond Pro Bold" pitchFamily="18" charset="0"/>
              </a:rPr>
              <a:t>Der Abstand, Grundstellung des HF zu den Sprunggeräten hat bei allen Sprunggeräten</a:t>
            </a:r>
          </a:p>
          <a:p>
            <a:r>
              <a:rPr lang="de-AT" altLang="de-DE" sz="3200" b="1" dirty="0" smtClean="0">
                <a:solidFill>
                  <a:srgbClr val="FF0000"/>
                </a:solidFill>
                <a:latin typeface="Adobe Garamond Pro Bold" pitchFamily="18" charset="0"/>
              </a:rPr>
              <a:t>mindestens 4</a:t>
            </a:r>
            <a:r>
              <a:rPr lang="de-AT" altLang="de-DE" sz="3200" b="1" dirty="0" smtClean="0">
                <a:latin typeface="Adobe Garamond Pro Bold" pitchFamily="18" charset="0"/>
              </a:rPr>
              <a:t> m zu betragen</a:t>
            </a:r>
            <a:r>
              <a:rPr lang="de-AT" altLang="de-DE" sz="3600" b="1" dirty="0" smtClean="0">
                <a:latin typeface="Adobe Garamond Pro Bold" pitchFamily="18" charset="0"/>
              </a:rPr>
              <a:t> .</a:t>
            </a:r>
          </a:p>
          <a:p>
            <a:r>
              <a:rPr lang="de-AT" altLang="de-DE" sz="3600" b="1" dirty="0" smtClean="0">
                <a:solidFill>
                  <a:srgbClr val="FF0000"/>
                </a:solidFill>
                <a:latin typeface="Adobe Garamond Pro Bold" pitchFamily="18" charset="0"/>
              </a:rPr>
              <a:t>Der Hund hat die gesamte Übung motiviert auszuführen und dabei kraftvolle Sprünge </a:t>
            </a:r>
            <a:r>
              <a:rPr lang="de-AT" altLang="de-DE" sz="3600" b="1" dirty="0" smtClean="0">
                <a:latin typeface="Adobe Garamond Pro Bold" pitchFamily="18" charset="0"/>
              </a:rPr>
              <a:t>zu zeigen, ohne dabei die Hürde zu berühren</a:t>
            </a:r>
          </a:p>
          <a:p>
            <a:r>
              <a:rPr lang="de-AT" altLang="de-DE" sz="3600" b="1" dirty="0" smtClean="0">
                <a:solidFill>
                  <a:srgbClr val="FF0000"/>
                </a:solidFill>
                <a:latin typeface="Adobe Garamond Pro Bold" pitchFamily="18" charset="0"/>
              </a:rPr>
              <a:t>(gilt nur für 1m Hürde ) </a:t>
            </a:r>
            <a:r>
              <a:rPr lang="de-AT" altLang="de-DE" sz="40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9184" y="211553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1386801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10114494"/>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536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686341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Apportieren auf ebener Erde:</a:t>
            </a: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Unmotiviertes, nicht zielstrebiges Agieren des Hundes beim Hin- und Rücklauf</a:t>
            </a:r>
            <a:r>
              <a:rPr lang="de-AT" altLang="de-DE" sz="3200" b="1" dirty="0" smtClean="0">
                <a:latin typeface="Adobe Garamond Pro Bold" pitchFamily="18" charset="0"/>
              </a:rPr>
              <a:t>.</a:t>
            </a:r>
          </a:p>
          <a:p>
            <a:endParaRPr lang="de-AT" altLang="de-DE" sz="3200" b="1" dirty="0" smtClean="0">
              <a:latin typeface="Adobe Garamond Pro Bold" pitchFamily="18" charset="0"/>
            </a:endParaRPr>
          </a:p>
          <a:p>
            <a:r>
              <a:rPr lang="de-AT" altLang="de-DE" sz="3200" b="1" dirty="0" smtClean="0">
                <a:latin typeface="Adobe Garamond Pro Bold" pitchFamily="18" charset="0"/>
              </a:rPr>
              <a:t>Fehler beim Vorsitzen und </a:t>
            </a:r>
            <a:r>
              <a:rPr lang="de-AT" altLang="de-DE" sz="3200" b="1" dirty="0" smtClean="0">
                <a:solidFill>
                  <a:srgbClr val="FF0000"/>
                </a:solidFill>
                <a:latin typeface="Adobe Garamond Pro Bold" pitchFamily="18" charset="0"/>
              </a:rPr>
              <a:t>bei den Grundstellungen (z.B.: unruhiges Verhalten…) </a:t>
            </a:r>
          </a:p>
          <a:p>
            <a:r>
              <a:rPr lang="de-AT" altLang="de-DE" sz="3200" b="1" dirty="0" smtClean="0">
                <a:latin typeface="Adobe Garamond Pro Bold" pitchFamily="18" charset="0"/>
              </a:rPr>
              <a:t>Führen zu entsprechender Entwertung</a:t>
            </a:r>
            <a:r>
              <a:rPr lang="de-AT" altLang="de-DE" sz="3200" b="1" dirty="0" smtClean="0">
                <a:solidFill>
                  <a:srgbClr val="FF0000"/>
                </a:solidFill>
                <a:latin typeface="Adobe Garamond Pro Bold" pitchFamily="18" charset="0"/>
              </a:rPr>
              <a:t> </a:t>
            </a:r>
          </a:p>
          <a:p>
            <a:r>
              <a:rPr lang="de-AT" altLang="de-DE" sz="3200" b="1" dirty="0" smtClean="0">
                <a:latin typeface="Adobe Garamond Pro Bold" pitchFamily="18" charset="0"/>
              </a:rPr>
              <a:t> </a:t>
            </a:r>
            <a:endParaRPr lang="de-AT" altLang="de-DE" sz="3600" b="1" dirty="0" smtClean="0">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9184" y="211553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8259218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762723421"/>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638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149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594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Apportieren auf ebener Erde:</a:t>
            </a: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 Verlässt der HF seinen Standort bevor der Abschluss erfolgt ist, wird die Übung mit mangelhaft bewertet.</a:t>
            </a:r>
          </a:p>
          <a:p>
            <a:endParaRPr lang="de-AT" altLang="de-DE" sz="3200" b="1" dirty="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Alles andere bleibt wie in der alten PO</a:t>
            </a:r>
            <a:endParaRPr lang="de-AT" altLang="de-DE" sz="3600" b="1" dirty="0" smtClean="0">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9184" y="211553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1264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09445152"/>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4305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a:t>
            </a:fld>
            <a:endParaRPr lang="de-DE"/>
          </a:p>
        </p:txBody>
      </p:sp>
      <p:sp>
        <p:nvSpPr>
          <p:cNvPr id="4" name="Textfeld 3"/>
          <p:cNvSpPr txBox="1"/>
          <p:nvPr/>
        </p:nvSpPr>
        <p:spPr>
          <a:xfrm>
            <a:off x="1563507" y="265639"/>
            <a:ext cx="6264696" cy="646331"/>
          </a:xfrm>
          <a:prstGeom prst="rect">
            <a:avLst/>
          </a:prstGeom>
          <a:noFill/>
        </p:spPr>
        <p:txBody>
          <a:bodyPr wrap="square" rtlCol="0">
            <a:spAutoFit/>
          </a:bodyPr>
          <a:lstStyle/>
          <a:p>
            <a:pPr algn="ctr"/>
            <a:r>
              <a:rPr lang="de-DE" sz="3600" b="1" dirty="0" smtClean="0"/>
              <a:t>BEZEICHNUNGEN </a:t>
            </a:r>
            <a:r>
              <a:rPr lang="de-DE" sz="3600" b="1" dirty="0" smtClean="0">
                <a:solidFill>
                  <a:srgbClr val="FF0000"/>
                </a:solidFill>
              </a:rPr>
              <a:t>- neu</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27604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000" b="1" dirty="0" smtClean="0">
                <a:latin typeface="Adobe Garamond Pro Bold" pitchFamily="18" charset="0"/>
              </a:rPr>
              <a:t>IPO </a:t>
            </a:r>
            <a:r>
              <a:rPr lang="de-AT" altLang="de-DE" sz="4000" b="1" dirty="0" smtClean="0">
                <a:solidFill>
                  <a:srgbClr val="FF0000"/>
                </a:solidFill>
                <a:latin typeface="Adobe Garamond Pro Bold" pitchFamily="18" charset="0"/>
              </a:rPr>
              <a:t>= IGP I</a:t>
            </a:r>
            <a:r>
              <a:rPr lang="de-AT" altLang="de-DE" sz="4000" b="1" dirty="0" smtClean="0">
                <a:latin typeface="Adobe Garamond Pro Bold" pitchFamily="18" charset="0"/>
              </a:rPr>
              <a:t>nternationale          </a:t>
            </a:r>
            <a:r>
              <a:rPr lang="de-AT" altLang="de-DE" sz="4000" b="1" dirty="0" smtClean="0">
                <a:solidFill>
                  <a:srgbClr val="FF0000"/>
                </a:solidFill>
                <a:latin typeface="Adobe Garamond Pro Bold" pitchFamily="18" charset="0"/>
              </a:rPr>
              <a:t> </a:t>
            </a: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G</a:t>
            </a:r>
            <a:r>
              <a:rPr lang="de-AT" altLang="de-DE" sz="4000" b="1" dirty="0" smtClean="0">
                <a:latin typeface="Adobe Garamond Pro Bold" pitchFamily="18" charset="0"/>
              </a:rPr>
              <a:t>ebrauchshunde</a:t>
            </a: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P</a:t>
            </a:r>
            <a:r>
              <a:rPr lang="de-AT" altLang="de-DE" sz="4000" b="1" dirty="0" smtClean="0">
                <a:latin typeface="Adobe Garamond Pro Bold" pitchFamily="18" charset="0"/>
              </a:rPr>
              <a:t>rüfung 1- 3</a:t>
            </a:r>
          </a:p>
          <a:p>
            <a:r>
              <a:rPr lang="de-AT" altLang="de-DE" sz="4000" b="1" dirty="0" smtClean="0">
                <a:latin typeface="Adobe Garamond Pro Bold" pitchFamily="18" charset="0"/>
              </a:rPr>
              <a:t>BGH1-3 </a:t>
            </a:r>
            <a:r>
              <a:rPr lang="de-AT" altLang="de-DE" sz="4000" b="1" dirty="0" smtClean="0">
                <a:solidFill>
                  <a:srgbClr val="FF0000"/>
                </a:solidFill>
                <a:latin typeface="Adobe Garamond Pro Bold" pitchFamily="18" charset="0"/>
              </a:rPr>
              <a:t>= IBGH 1 – 3</a:t>
            </a: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Internationale</a:t>
            </a: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Begleithundeprüfung 1-3</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223082" y="4203089"/>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7211533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216127813"/>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741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686341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Apportieren 1m Hürde:</a:t>
            </a:r>
          </a:p>
          <a:p>
            <a:r>
              <a:rPr lang="de-AT" altLang="de-DE" sz="3200" b="1" dirty="0" smtClean="0">
                <a:latin typeface="Adobe Garamond Pro Bold" pitchFamily="18" charset="0"/>
              </a:rPr>
              <a:t>Entwertungen</a:t>
            </a:r>
          </a:p>
          <a:p>
            <a:r>
              <a:rPr lang="de-AT" altLang="de-DE" sz="3200" b="1" dirty="0" smtClean="0">
                <a:solidFill>
                  <a:srgbClr val="FF0000"/>
                </a:solidFill>
                <a:latin typeface="Adobe Garamond Pro Bold" pitchFamily="18" charset="0"/>
              </a:rPr>
              <a:t>  unmotiviertes nicht zielstrebiges Agieren des Hundes</a:t>
            </a:r>
          </a:p>
          <a:p>
            <a:r>
              <a:rPr lang="de-AT" altLang="de-DE" sz="3200" b="1" dirty="0" smtClean="0">
                <a:latin typeface="Adobe Garamond Pro Bold" pitchFamily="18" charset="0"/>
              </a:rPr>
              <a:t>Wirft der Hund beim </a:t>
            </a:r>
            <a:r>
              <a:rPr lang="de-AT" altLang="de-DE" sz="3200" b="1" dirty="0" err="1" smtClean="0">
                <a:latin typeface="Adobe Garamond Pro Bold" pitchFamily="18" charset="0"/>
              </a:rPr>
              <a:t>Hinsprung</a:t>
            </a:r>
            <a:r>
              <a:rPr lang="de-AT" altLang="de-DE" sz="3200" b="1" dirty="0" smtClean="0">
                <a:latin typeface="Adobe Garamond Pro Bold" pitchFamily="18" charset="0"/>
              </a:rPr>
              <a:t> die Hürde um</a:t>
            </a:r>
            <a:r>
              <a:rPr lang="de-AT" altLang="de-DE" sz="3200" b="1" dirty="0" smtClean="0">
                <a:solidFill>
                  <a:srgbClr val="FF0000"/>
                </a:solidFill>
                <a:latin typeface="Adobe Garamond Pro Bold" pitchFamily="18" charset="0"/>
              </a:rPr>
              <a:t>, erf</a:t>
            </a:r>
            <a:r>
              <a:rPr lang="de-AT" altLang="de-DE" sz="3200" b="1" dirty="0" smtClean="0">
                <a:latin typeface="Adobe Garamond Pro Bold" pitchFamily="18" charset="0"/>
              </a:rPr>
              <a:t>olgt ein </a:t>
            </a:r>
            <a:r>
              <a:rPr lang="de-AT" altLang="de-DE" sz="3200" b="1" dirty="0" smtClean="0">
                <a:solidFill>
                  <a:srgbClr val="FF0000"/>
                </a:solidFill>
                <a:latin typeface="Adobe Garamond Pro Bold" pitchFamily="18" charset="0"/>
              </a:rPr>
              <a:t>Pflichtabzug von 5 Punkten</a:t>
            </a:r>
          </a:p>
          <a:p>
            <a:r>
              <a:rPr lang="de-AT" altLang="de-DE" sz="3200" b="1" dirty="0" smtClean="0">
                <a:latin typeface="Adobe Garamond Pro Bold" pitchFamily="18" charset="0"/>
              </a:rPr>
              <a:t>Die Übung wird wiederholt. </a:t>
            </a:r>
            <a:r>
              <a:rPr lang="de-AT" altLang="de-DE" sz="3200" b="1" dirty="0" smtClean="0">
                <a:solidFill>
                  <a:srgbClr val="FF0000"/>
                </a:solidFill>
                <a:latin typeface="Adobe Garamond Pro Bold" pitchFamily="18" charset="0"/>
              </a:rPr>
              <a:t>Bei der Wiederholung wird das Bringen und der Rücksprung bewertet.</a:t>
            </a:r>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9184" y="211553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4871712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758046371"/>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843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686341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Apportieren 1m Hürde:</a:t>
            </a:r>
          </a:p>
          <a:p>
            <a:r>
              <a:rPr lang="de-AT" altLang="de-DE" sz="3200" b="1" dirty="0" smtClean="0">
                <a:latin typeface="Adobe Garamond Pro Bold" pitchFamily="18" charset="0"/>
              </a:rPr>
              <a:t>Entwertungen</a:t>
            </a:r>
          </a:p>
          <a:p>
            <a:r>
              <a:rPr lang="de-AT" altLang="de-DE" sz="3200" b="1" dirty="0" smtClean="0">
                <a:solidFill>
                  <a:srgbClr val="FF0000"/>
                </a:solidFill>
                <a:latin typeface="Adobe Garamond Pro Bold" pitchFamily="18" charset="0"/>
              </a:rPr>
              <a:t>   Wurfwiederholung zugelassen-Hund muss sitzen bleiben.</a:t>
            </a:r>
          </a:p>
          <a:p>
            <a:r>
              <a:rPr lang="de-AT" altLang="de-DE" sz="3200" b="1" dirty="0" smtClean="0">
                <a:solidFill>
                  <a:srgbClr val="FF0000"/>
                </a:solidFill>
                <a:latin typeface="Adobe Garamond Pro Bold" pitchFamily="18" charset="0"/>
              </a:rPr>
              <a:t>Folgt er ums Gerät  -  0 Punkte</a:t>
            </a:r>
          </a:p>
          <a:p>
            <a:endParaRPr lang="de-AT" altLang="de-DE" sz="3200" b="1" dirty="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Bleibt er vor der Hürde  - minus 1,5 Punkte</a:t>
            </a:r>
          </a:p>
          <a:p>
            <a:r>
              <a:rPr lang="de-AT" altLang="de-DE" sz="3200" b="1" dirty="0" smtClean="0">
                <a:latin typeface="Adobe Garamond Pro Bold" pitchFamily="18" charset="0"/>
              </a:rPr>
              <a:t>Wirft der Hund die Hürde beim Rücksprung um, gibt es keine Wiederholung – </a:t>
            </a:r>
            <a:r>
              <a:rPr lang="de-AT" altLang="de-DE" sz="3200" b="1" dirty="0" smtClean="0">
                <a:solidFill>
                  <a:srgbClr val="FF0000"/>
                </a:solidFill>
                <a:latin typeface="Adobe Garamond Pro Bold" pitchFamily="18" charset="0"/>
              </a:rPr>
              <a:t>minus 5 Punkte</a:t>
            </a:r>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9184" y="211553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4090306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110400011"/>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8945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49552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Gültig für alle </a:t>
            </a:r>
            <a:r>
              <a:rPr lang="de-AT" altLang="de-DE" sz="3600" b="1" dirty="0" err="1" smtClean="0">
                <a:solidFill>
                  <a:srgbClr val="FF0000"/>
                </a:solidFill>
                <a:latin typeface="Adobe Garamond Pro Bold" pitchFamily="18" charset="0"/>
              </a:rPr>
              <a:t>Bringübungen</a:t>
            </a:r>
            <a:r>
              <a:rPr lang="de-AT" altLang="de-DE" sz="3600" b="1" dirty="0" smtClean="0">
                <a:solidFill>
                  <a:srgbClr val="FF0000"/>
                </a:solidFill>
                <a:latin typeface="Adobe Garamond Pro Bold" pitchFamily="18" charset="0"/>
              </a:rPr>
              <a:t>:</a:t>
            </a:r>
          </a:p>
          <a:p>
            <a:r>
              <a:rPr lang="de-AT" altLang="de-DE" sz="3200" b="1" dirty="0" smtClean="0">
                <a:latin typeface="Adobe Garamond Pro Bold" pitchFamily="18" charset="0"/>
              </a:rPr>
              <a:t> </a:t>
            </a:r>
          </a:p>
          <a:p>
            <a:r>
              <a:rPr lang="de-AT" altLang="de-DE" sz="3200" b="1" dirty="0" smtClean="0">
                <a:solidFill>
                  <a:srgbClr val="FF0000"/>
                </a:solidFill>
                <a:latin typeface="Adobe Garamond Pro Bold" pitchFamily="18" charset="0"/>
              </a:rPr>
              <a:t>Beim Vorsitz ist ein gutes Präsentieren des Holzes gefordert</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9184" y="2115535"/>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94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393" y="2934226"/>
            <a:ext cx="2678807" cy="3223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531107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585832440"/>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048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643253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Gültig für alle </a:t>
            </a:r>
            <a:r>
              <a:rPr lang="de-AT" altLang="de-DE" sz="3600" b="1" dirty="0" err="1" smtClean="0">
                <a:solidFill>
                  <a:srgbClr val="FF0000"/>
                </a:solidFill>
                <a:latin typeface="Adobe Garamond Pro Bold" pitchFamily="18" charset="0"/>
              </a:rPr>
              <a:t>Bringübungen</a:t>
            </a:r>
            <a:r>
              <a:rPr lang="de-AT" altLang="de-DE" sz="3600" b="1" dirty="0" smtClean="0">
                <a:solidFill>
                  <a:srgbClr val="FF0000"/>
                </a:solidFill>
                <a:latin typeface="Adobe Garamond Pro Bold" pitchFamily="18" charset="0"/>
              </a:rPr>
              <a:t>:</a:t>
            </a:r>
          </a:p>
          <a:p>
            <a:r>
              <a:rPr lang="de-AT" altLang="de-DE" sz="3200" b="1" dirty="0" smtClean="0">
                <a:latin typeface="Adobe Garamond Pro Bold" pitchFamily="18" charset="0"/>
              </a:rPr>
              <a:t> </a:t>
            </a:r>
          </a:p>
          <a:p>
            <a:r>
              <a:rPr lang="de-AT" altLang="de-DE" sz="3200" b="1" dirty="0" smtClean="0">
                <a:solidFill>
                  <a:srgbClr val="FF0000"/>
                </a:solidFill>
                <a:latin typeface="Adobe Garamond Pro Bold" pitchFamily="18" charset="0"/>
              </a:rPr>
              <a:t> </a:t>
            </a:r>
            <a:r>
              <a:rPr lang="de-AT" altLang="de-DE" sz="3200" b="1" dirty="0" err="1" smtClean="0">
                <a:latin typeface="Adobe Garamond Pro Bold" pitchFamily="18" charset="0"/>
              </a:rPr>
              <a:t>Übermässig</a:t>
            </a:r>
            <a:r>
              <a:rPr lang="de-AT" altLang="de-DE" sz="3200" b="1" dirty="0" smtClean="0">
                <a:latin typeface="Adobe Garamond Pro Bold" pitchFamily="18" charset="0"/>
              </a:rPr>
              <a:t> weites Werfen ( z.B.: über 15 m ebener Erde ) ist als Hilfe zu entwerten.</a:t>
            </a:r>
          </a:p>
          <a:p>
            <a:endParaRPr lang="de-AT" altLang="de-DE" sz="3200" b="1" dirty="0">
              <a:solidFill>
                <a:srgbClr val="FF0000"/>
              </a:solidFill>
              <a:latin typeface="Adobe Garamond Pro Bold" pitchFamily="18" charset="0"/>
            </a:endParaRPr>
          </a:p>
          <a:p>
            <a:r>
              <a:rPr lang="de-AT" altLang="de-DE" sz="3200" b="1" dirty="0" smtClean="0">
                <a:latin typeface="Adobe Garamond Pro Bold" pitchFamily="18" charset="0"/>
              </a:rPr>
              <a:t>Erneutes Werfen ist erlaubt, jedoch nicht, wenn das Holz auf Ebener Erde schräg liegt</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419597" y="1784817"/>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9119908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58551764"/>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150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741741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Übungsbewertung generell:</a:t>
            </a:r>
          </a:p>
          <a:p>
            <a:r>
              <a:rPr lang="de-AT" altLang="de-DE" sz="3200" b="1" dirty="0" smtClean="0">
                <a:latin typeface="Adobe Garamond Pro Bold" pitchFamily="18" charset="0"/>
              </a:rPr>
              <a:t>15% einer Übung für die Ausstrahlung</a:t>
            </a:r>
          </a:p>
          <a:p>
            <a:r>
              <a:rPr lang="de-AT" altLang="de-DE" sz="3200" b="1" dirty="0" smtClean="0">
                <a:latin typeface="Adobe Garamond Pro Bold" pitchFamily="18" charset="0"/>
              </a:rPr>
              <a:t>15% einer Übung für die Technik </a:t>
            </a:r>
          </a:p>
          <a:p>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Bei starkem </a:t>
            </a:r>
            <a:r>
              <a:rPr lang="de-AT" altLang="de-DE" sz="3200" b="1" dirty="0" err="1" smtClean="0">
                <a:latin typeface="Adobe Garamond Pro Bold" pitchFamily="18" charset="0"/>
              </a:rPr>
              <a:t>Meideverhalten</a:t>
            </a:r>
            <a:r>
              <a:rPr lang="de-AT" altLang="de-DE" sz="3200" b="1" dirty="0" smtClean="0">
                <a:latin typeface="Adobe Garamond Pro Bold" pitchFamily="18" charset="0"/>
              </a:rPr>
              <a:t> geht die Übung in das oberste Mangelhaft(+ zus. Fehler)</a:t>
            </a:r>
          </a:p>
          <a:p>
            <a:endParaRPr lang="de-AT" altLang="de-DE" sz="3200" b="1" dirty="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Übungen, die aus mehreren Übungsteilen bestehen, werden diese pro Teilübung mit einem Prädikat bewertet</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6516216" y="1188901"/>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167902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620963742"/>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253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69249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Übungsbewertung generell:</a:t>
            </a:r>
          </a:p>
          <a:p>
            <a:r>
              <a:rPr lang="de-AT" altLang="de-DE" sz="3200" b="1" dirty="0" smtClean="0">
                <a:latin typeface="Adobe Garamond Pro Bold" pitchFamily="18" charset="0"/>
              </a:rPr>
              <a:t> </a:t>
            </a:r>
          </a:p>
          <a:p>
            <a:r>
              <a:rPr lang="de-AT" altLang="de-DE" sz="3200" b="1" dirty="0" smtClean="0">
                <a:latin typeface="Adobe Garamond Pro Bold" pitchFamily="18" charset="0"/>
              </a:rPr>
              <a:t>BEGRÜNDUNG:</a:t>
            </a:r>
          </a:p>
          <a:p>
            <a:endParaRPr lang="de-AT" altLang="de-DE" sz="3200" b="1" dirty="0">
              <a:latin typeface="Adobe Garamond Pro Bold" pitchFamily="18" charset="0"/>
            </a:endParaRPr>
          </a:p>
          <a:p>
            <a:r>
              <a:rPr lang="de-AT" altLang="de-DE" sz="3200" b="1" dirty="0" smtClean="0">
                <a:latin typeface="Adobe Garamond Pro Bold" pitchFamily="18" charset="0"/>
              </a:rPr>
              <a:t>Es ist </a:t>
            </a:r>
            <a:r>
              <a:rPr lang="de-AT" altLang="de-DE" sz="3200" b="1" dirty="0" smtClean="0">
                <a:solidFill>
                  <a:srgbClr val="FF0000"/>
                </a:solidFill>
                <a:latin typeface="Adobe Garamond Pro Bold" pitchFamily="18" charset="0"/>
              </a:rPr>
              <a:t>nicht mehr akzeptabel</a:t>
            </a:r>
            <a:r>
              <a:rPr lang="de-AT" altLang="de-DE" sz="3200" b="1" dirty="0" smtClean="0">
                <a:latin typeface="Adobe Garamond Pro Bold" pitchFamily="18" charset="0"/>
              </a:rPr>
              <a:t>, Übungen über </a:t>
            </a:r>
            <a:r>
              <a:rPr lang="de-AT" altLang="de-DE" sz="3200" b="1" dirty="0" smtClean="0">
                <a:solidFill>
                  <a:srgbClr val="FF0000"/>
                </a:solidFill>
                <a:latin typeface="Adobe Garamond Pro Bold" pitchFamily="18" charset="0"/>
              </a:rPr>
              <a:t>Zwänge</a:t>
            </a:r>
            <a:r>
              <a:rPr lang="de-AT" altLang="de-DE" sz="3200" b="1" dirty="0" smtClean="0">
                <a:latin typeface="Adobe Garamond Pro Bold" pitchFamily="18" charset="0"/>
              </a:rPr>
              <a:t> auszubilden.</a:t>
            </a:r>
          </a:p>
          <a:p>
            <a:r>
              <a:rPr lang="de-AT" altLang="de-DE" sz="3200" b="1" dirty="0" smtClean="0">
                <a:latin typeface="Adobe Garamond Pro Bold" pitchFamily="18" charset="0"/>
              </a:rPr>
              <a:t>Die LR haben direkten Einfluss auf die Ausbildung</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6516216" y="1188901"/>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3189279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782869635"/>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355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710963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Bewertungskriterien generell:</a:t>
            </a:r>
          </a:p>
          <a:p>
            <a:r>
              <a:rPr lang="de-AT" altLang="de-DE" sz="3200" b="1" dirty="0" smtClean="0">
                <a:latin typeface="Adobe Garamond Pro Bold" pitchFamily="18" charset="0"/>
              </a:rPr>
              <a:t> </a:t>
            </a:r>
            <a:r>
              <a:rPr lang="de-AT" altLang="de-DE" sz="2800" b="1" dirty="0" smtClean="0">
                <a:latin typeface="Adobe Garamond Pro Bold" pitchFamily="18" charset="0"/>
              </a:rPr>
              <a:t>Ausdrucksverhalten            Technische Korrektheit</a:t>
            </a:r>
          </a:p>
          <a:p>
            <a:endParaRPr lang="de-AT" altLang="de-DE" sz="2800" b="1" dirty="0">
              <a:latin typeface="Adobe Garamond Pro Bold" pitchFamily="18" charset="0"/>
            </a:endParaRPr>
          </a:p>
          <a:p>
            <a:r>
              <a:rPr lang="de-AT" altLang="de-DE" sz="2800" b="1" dirty="0" smtClean="0">
                <a:latin typeface="Adobe Garamond Pro Bold" pitchFamily="18" charset="0"/>
              </a:rPr>
              <a:t>Selbstvertrauen                     Position</a:t>
            </a:r>
          </a:p>
          <a:p>
            <a:r>
              <a:rPr lang="de-AT" altLang="de-DE" sz="2800" b="1" dirty="0" smtClean="0">
                <a:latin typeface="Adobe Garamond Pro Bold" pitchFamily="18" charset="0"/>
              </a:rPr>
              <a:t>Freudige, motivierte Arbeit  Annahme/Ausführung</a:t>
            </a:r>
          </a:p>
          <a:p>
            <a:r>
              <a:rPr lang="de-AT" altLang="de-DE" sz="2800" b="1" dirty="0" smtClean="0">
                <a:latin typeface="Adobe Garamond Pro Bold" pitchFamily="18" charset="0"/>
              </a:rPr>
              <a:t>Konzentration</a:t>
            </a:r>
          </a:p>
          <a:p>
            <a:r>
              <a:rPr lang="de-AT" altLang="de-DE" sz="2800" b="1" dirty="0" smtClean="0">
                <a:latin typeface="Adobe Garamond Pro Bold" pitchFamily="18" charset="0"/>
              </a:rPr>
              <a:t>Aufmerksamkeit</a:t>
            </a:r>
          </a:p>
          <a:p>
            <a:r>
              <a:rPr lang="de-AT" altLang="de-DE" sz="2800" b="1" dirty="0" smtClean="0">
                <a:latin typeface="Adobe Garamond Pro Bold" pitchFamily="18" charset="0"/>
              </a:rPr>
              <a:t>Harmonie des </a:t>
            </a:r>
            <a:r>
              <a:rPr lang="de-AT" altLang="de-DE" sz="2800" b="1" dirty="0">
                <a:latin typeface="Adobe Garamond Pro Bold" pitchFamily="18" charset="0"/>
              </a:rPr>
              <a:t>T</a:t>
            </a:r>
            <a:r>
              <a:rPr lang="de-AT" altLang="de-DE" sz="2800" b="1" dirty="0" smtClean="0">
                <a:latin typeface="Adobe Garamond Pro Bold" pitchFamily="18" charset="0"/>
              </a:rPr>
              <a:t>eams</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6516216" y="1188901"/>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537067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447407576"/>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457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8331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Bewertungskriterien generell:</a:t>
            </a:r>
          </a:p>
          <a:p>
            <a:endParaRPr lang="de-AT" altLang="de-DE" sz="3600" b="1" dirty="0" smtClean="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Die Reaktion des Hundes aus das HZ</a:t>
            </a:r>
            <a:r>
              <a:rPr lang="de-AT" altLang="de-DE" sz="3200" b="1" dirty="0" smtClean="0">
                <a:latin typeface="Adobe Garamond Pro Bold" pitchFamily="18" charset="0"/>
              </a:rPr>
              <a:t>:</a:t>
            </a:r>
          </a:p>
          <a:p>
            <a:endParaRPr lang="de-AT" altLang="de-DE" sz="3200" b="1" dirty="0">
              <a:latin typeface="Adobe Garamond Pro Bold" pitchFamily="18" charset="0"/>
            </a:endParaRPr>
          </a:p>
          <a:p>
            <a:r>
              <a:rPr lang="de-AT" altLang="de-DE" sz="3200" b="1" dirty="0" smtClean="0">
                <a:latin typeface="Adobe Garamond Pro Bold" pitchFamily="18" charset="0"/>
              </a:rPr>
              <a:t>Der Hund soll auf das Hörzeichen des Hundeführers die Übung freudig motiviert und mit Selbstsicherheit ausführen.</a:t>
            </a:r>
          </a:p>
          <a:p>
            <a:r>
              <a:rPr lang="de-AT" altLang="de-DE" sz="3200" b="1" dirty="0" smtClean="0">
                <a:latin typeface="Adobe Garamond Pro Bold" pitchFamily="18" charset="0"/>
              </a:rPr>
              <a:t>Jedes Verhalten von Angst oder Stress entwertet die Übung</a:t>
            </a:r>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6516216" y="1188901"/>
            <a:ext cx="791320" cy="6614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3663070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912674580"/>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560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402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Bewertungskriterien Abt. B :</a:t>
            </a:r>
          </a:p>
          <a:p>
            <a:endParaRPr lang="de-AT" altLang="de-DE" sz="3600" b="1" dirty="0" smtClean="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 Grundstellung:</a:t>
            </a:r>
          </a:p>
          <a:p>
            <a:endParaRPr lang="de-AT" altLang="de-DE" sz="2800" b="1" dirty="0" smtClean="0">
              <a:solidFill>
                <a:srgbClr val="FF0000"/>
              </a:solidFill>
              <a:latin typeface="Adobe Garamond Pro Bold" pitchFamily="18" charset="0"/>
            </a:endParaRPr>
          </a:p>
          <a:p>
            <a:pPr marL="457200" indent="-457200">
              <a:buFont typeface="Arial" panose="020B0604020202020204" pitchFamily="34" charset="0"/>
              <a:buChar char="•"/>
            </a:pPr>
            <a:r>
              <a:rPr lang="de-AT" altLang="de-DE" sz="2800" b="1" dirty="0" smtClean="0">
                <a:latin typeface="Adobe Garamond Pro Bold" pitchFamily="18" charset="0"/>
              </a:rPr>
              <a:t>Keine Grätschstellung</a:t>
            </a:r>
          </a:p>
          <a:p>
            <a:pPr marL="457200" indent="-457200">
              <a:buFont typeface="Arial" panose="020B0604020202020204" pitchFamily="34" charset="0"/>
              <a:buChar char="•"/>
            </a:pPr>
            <a:r>
              <a:rPr lang="de-AT" altLang="de-DE" sz="2800" b="1" dirty="0" smtClean="0">
                <a:latin typeface="Adobe Garamond Pro Bold" pitchFamily="18" charset="0"/>
              </a:rPr>
              <a:t>Arme locker am Körper</a:t>
            </a:r>
          </a:p>
          <a:p>
            <a:pPr marL="457200" indent="-457200">
              <a:buFont typeface="Arial" panose="020B0604020202020204" pitchFamily="34" charset="0"/>
              <a:buChar char="•"/>
            </a:pPr>
            <a:r>
              <a:rPr lang="de-AT" altLang="de-DE" sz="2800" b="1" dirty="0" smtClean="0">
                <a:latin typeface="Adobe Garamond Pro Bold" pitchFamily="18" charset="0"/>
              </a:rPr>
              <a:t>Nur aus der Vorwärtsbewegung einzunehmen</a:t>
            </a:r>
          </a:p>
          <a:p>
            <a:pPr marL="457200" indent="-457200">
              <a:buFont typeface="Arial" panose="020B0604020202020204" pitchFamily="34" charset="0"/>
              <a:buChar char="•"/>
            </a:pPr>
            <a:r>
              <a:rPr lang="de-AT" altLang="de-DE" sz="2800" b="1" dirty="0" smtClean="0">
                <a:latin typeface="Adobe Garamond Pro Bold" pitchFamily="18" charset="0"/>
              </a:rPr>
              <a:t>Hund sitzt gerade, aufmerksam, ruhig</a:t>
            </a:r>
          </a:p>
          <a:p>
            <a:pPr marL="457200" indent="-457200">
              <a:buFont typeface="Arial" panose="020B0604020202020204" pitchFamily="34" charset="0"/>
              <a:buChar char="•"/>
            </a:pPr>
            <a:r>
              <a:rPr lang="de-AT" altLang="de-DE" sz="2800" b="1" dirty="0" smtClean="0">
                <a:latin typeface="Adobe Garamond Pro Bold" pitchFamily="18" charset="0"/>
              </a:rPr>
              <a:t>Schulterblatt auf Kniehöhe</a:t>
            </a: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188624" y="1642104"/>
            <a:ext cx="791320" cy="661436"/>
          </a:xfrm>
          <a:prstGeom prst="star5">
            <a:avLst>
              <a:gd name="adj" fmla="val 5000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5633056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445965956"/>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662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159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9264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Bewertungskriterien Abt. B :</a:t>
            </a:r>
          </a:p>
          <a:p>
            <a:endParaRPr lang="de-AT" altLang="de-DE" sz="3600" b="1" dirty="0" smtClean="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 Fuß gehen:</a:t>
            </a:r>
          </a:p>
          <a:p>
            <a:endParaRPr lang="de-AT" altLang="de-DE" sz="2800" b="1" dirty="0" smtClean="0">
              <a:solidFill>
                <a:srgbClr val="FF0000"/>
              </a:solidFill>
              <a:latin typeface="Adobe Garamond Pro Bold" pitchFamily="18" charset="0"/>
            </a:endParaRPr>
          </a:p>
          <a:p>
            <a:pPr marL="457200" indent="-457200">
              <a:buFont typeface="Arial" panose="020B0604020202020204" pitchFamily="34" charset="0"/>
              <a:buChar char="•"/>
            </a:pPr>
            <a:r>
              <a:rPr lang="de-AT" altLang="de-DE" sz="2800" b="1" dirty="0" smtClean="0">
                <a:latin typeface="Adobe Garamond Pro Bold" pitchFamily="18" charset="0"/>
              </a:rPr>
              <a:t> auf einmaliges Hörzeichen</a:t>
            </a:r>
          </a:p>
          <a:p>
            <a:pPr marL="457200" indent="-457200">
              <a:buFont typeface="Arial" panose="020B0604020202020204" pitchFamily="34" charset="0"/>
              <a:buChar char="•"/>
            </a:pPr>
            <a:r>
              <a:rPr lang="de-AT" altLang="de-DE" sz="2800" b="1" dirty="0" smtClean="0">
                <a:latin typeface="Adobe Garamond Pro Bold" pitchFamily="18" charset="0"/>
              </a:rPr>
              <a:t>Aufmerksam, freudig, konzentriert</a:t>
            </a:r>
          </a:p>
          <a:p>
            <a:pPr marL="457200" indent="-457200">
              <a:buFont typeface="Arial" panose="020B0604020202020204" pitchFamily="34" charset="0"/>
              <a:buChar char="•"/>
            </a:pPr>
            <a:r>
              <a:rPr lang="de-AT" altLang="de-DE" sz="2800" b="1" dirty="0" smtClean="0">
                <a:latin typeface="Adobe Garamond Pro Bold" pitchFamily="18" charset="0"/>
              </a:rPr>
              <a:t>Schulterblatt auf Kniehöhe</a:t>
            </a:r>
          </a:p>
          <a:p>
            <a:pPr marL="457200" indent="-457200">
              <a:buFont typeface="Arial" panose="020B0604020202020204" pitchFamily="34" charset="0"/>
              <a:buChar char="•"/>
            </a:pPr>
            <a:r>
              <a:rPr lang="de-AT" altLang="de-DE" sz="2800" b="1" dirty="0" smtClean="0">
                <a:latin typeface="Adobe Garamond Pro Bold" pitchFamily="18" charset="0"/>
              </a:rPr>
              <a:t>Ausdruck</a:t>
            </a:r>
          </a:p>
          <a:p>
            <a:pPr marL="457200" indent="-457200">
              <a:buFont typeface="Arial" panose="020B0604020202020204" pitchFamily="34" charset="0"/>
              <a:buChar char="•"/>
            </a:pPr>
            <a:r>
              <a:rPr lang="de-AT" altLang="de-DE" sz="2800" b="1" dirty="0" smtClean="0">
                <a:latin typeface="Adobe Garamond Pro Bold" pitchFamily="18" charset="0"/>
              </a:rPr>
              <a:t>Konzentration</a:t>
            </a:r>
          </a:p>
          <a:p>
            <a:pPr marL="457200" indent="-457200">
              <a:buFont typeface="Arial" panose="020B0604020202020204" pitchFamily="34" charset="0"/>
              <a:buChar char="•"/>
            </a:pPr>
            <a:r>
              <a:rPr lang="de-AT" altLang="de-DE" sz="2800" b="1" dirty="0" smtClean="0">
                <a:latin typeface="Adobe Garamond Pro Bold" pitchFamily="18" charset="0"/>
              </a:rPr>
              <a:t>Aufmerksamkeit</a:t>
            </a:r>
          </a:p>
          <a:p>
            <a:pPr marL="457200" indent="-457200">
              <a:buFont typeface="Arial" panose="020B0604020202020204" pitchFamily="34" charset="0"/>
              <a:buChar char="•"/>
            </a:pPr>
            <a:r>
              <a:rPr lang="de-AT" altLang="de-DE" sz="2800" b="1" dirty="0" smtClean="0">
                <a:latin typeface="Adobe Garamond Pro Bold" pitchFamily="18" charset="0"/>
              </a:rPr>
              <a:t>Technik</a:t>
            </a: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188624" y="1642104"/>
            <a:ext cx="791320" cy="661436"/>
          </a:xfrm>
          <a:prstGeom prst="star5">
            <a:avLst>
              <a:gd name="adj" fmla="val 5000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22357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364676687"/>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4408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a:t>
            </a:fld>
            <a:endParaRPr lang="de-DE"/>
          </a:p>
        </p:txBody>
      </p:sp>
      <p:sp>
        <p:nvSpPr>
          <p:cNvPr id="4" name="Textfeld 3"/>
          <p:cNvSpPr txBox="1"/>
          <p:nvPr/>
        </p:nvSpPr>
        <p:spPr>
          <a:xfrm>
            <a:off x="1563507" y="265639"/>
            <a:ext cx="6264696" cy="646331"/>
          </a:xfrm>
          <a:prstGeom prst="rect">
            <a:avLst/>
          </a:prstGeom>
          <a:noFill/>
        </p:spPr>
        <p:txBody>
          <a:bodyPr wrap="square" rtlCol="0">
            <a:spAutoFit/>
          </a:bodyPr>
          <a:lstStyle/>
          <a:p>
            <a:pPr algn="ctr"/>
            <a:r>
              <a:rPr lang="de-DE" sz="3600" b="1" dirty="0" smtClean="0"/>
              <a:t>BEZEICHNUNGEN </a:t>
            </a:r>
            <a:r>
              <a:rPr lang="de-DE" sz="3600" b="1" dirty="0" smtClean="0">
                <a:solidFill>
                  <a:srgbClr val="FF0000"/>
                </a:solidFill>
              </a:rPr>
              <a:t>- neu</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000" b="1" dirty="0" smtClean="0">
                <a:latin typeface="Adobe Garamond Pro Bold" pitchFamily="18" charset="0"/>
              </a:rPr>
              <a:t> ZTP </a:t>
            </a:r>
            <a:r>
              <a:rPr lang="de-AT" altLang="de-DE" sz="4000" b="1" dirty="0" smtClean="0">
                <a:solidFill>
                  <a:srgbClr val="FF0000"/>
                </a:solidFill>
                <a:latin typeface="Adobe Garamond Pro Bold" pitchFamily="18" charset="0"/>
              </a:rPr>
              <a:t>= IGP ZTP</a:t>
            </a: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IGP </a:t>
            </a:r>
            <a:r>
              <a:rPr lang="de-AT" altLang="de-DE" sz="4000" b="1" dirty="0" smtClean="0">
                <a:latin typeface="Adobe Garamond Pro Bold" pitchFamily="18" charset="0"/>
              </a:rPr>
              <a:t>Zuchttauglichkeitsprüfung</a:t>
            </a:r>
          </a:p>
          <a:p>
            <a:r>
              <a:rPr lang="de-AT" altLang="de-DE" sz="4000" b="1" dirty="0" smtClean="0">
                <a:latin typeface="Adobe Garamond Pro Bold" pitchFamily="18" charset="0"/>
              </a:rPr>
              <a:t>VO</a:t>
            </a:r>
            <a:r>
              <a:rPr lang="de-AT" altLang="de-DE" sz="4000" b="1" dirty="0" smtClean="0">
                <a:solidFill>
                  <a:srgbClr val="FF0000"/>
                </a:solidFill>
                <a:latin typeface="Adobe Garamond Pro Bold" pitchFamily="18" charset="0"/>
              </a:rPr>
              <a:t> = IGP V   -   </a:t>
            </a:r>
            <a:r>
              <a:rPr lang="de-AT" altLang="de-DE" sz="4000" b="1" dirty="0" smtClean="0">
                <a:latin typeface="Adobe Garamond Pro Bold" pitchFamily="18" charset="0"/>
              </a:rPr>
              <a:t>IGP Vorstufe</a:t>
            </a:r>
          </a:p>
          <a:p>
            <a:endParaRPr lang="de-AT" altLang="de-DE" sz="4000" b="1" dirty="0" smtClean="0">
              <a:latin typeface="Adobe Garamond Pro Bold" pitchFamily="18" charset="0"/>
            </a:endParaRPr>
          </a:p>
          <a:p>
            <a:r>
              <a:rPr lang="de-AT" altLang="de-DE" sz="4000" b="1" dirty="0" smtClean="0">
                <a:latin typeface="Adobe Garamond Pro Bold" pitchFamily="18" charset="0"/>
              </a:rPr>
              <a:t>IPO A </a:t>
            </a:r>
            <a:r>
              <a:rPr lang="de-AT" altLang="de-DE" sz="4000" b="1" dirty="0" smtClean="0">
                <a:solidFill>
                  <a:srgbClr val="FF0000"/>
                </a:solidFill>
                <a:latin typeface="Adobe Garamond Pro Bold" pitchFamily="18" charset="0"/>
              </a:rPr>
              <a:t>= GPR 1-3</a:t>
            </a: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Gebrauchshundeprüfung 1-3</a:t>
            </a:r>
          </a:p>
        </p:txBody>
      </p:sp>
      <p:sp>
        <p:nvSpPr>
          <p:cNvPr id="5" name="Pfeil nach rechts 4"/>
          <p:cNvSpPr/>
          <p:nvPr/>
        </p:nvSpPr>
        <p:spPr>
          <a:xfrm>
            <a:off x="141364" y="2852738"/>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73945" y="4206106"/>
            <a:ext cx="393350" cy="34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2034913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400702272"/>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764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75405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Bewertungskriterien Abt. B :</a:t>
            </a:r>
          </a:p>
          <a:p>
            <a:endParaRPr lang="de-AT" altLang="de-DE" sz="3600" b="1" dirty="0" smtClean="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 Abrufen:</a:t>
            </a:r>
          </a:p>
          <a:p>
            <a:endParaRPr lang="de-AT" altLang="de-DE" sz="2800" b="1" dirty="0" smtClean="0">
              <a:solidFill>
                <a:srgbClr val="FF0000"/>
              </a:solidFill>
              <a:latin typeface="Adobe Garamond Pro Bold" pitchFamily="18" charset="0"/>
            </a:endParaRPr>
          </a:p>
          <a:p>
            <a:pPr marL="457200" indent="-457200">
              <a:buFont typeface="Arial" panose="020B0604020202020204" pitchFamily="34" charset="0"/>
              <a:buChar char="•"/>
            </a:pPr>
            <a:r>
              <a:rPr lang="de-AT" altLang="de-DE" sz="2800" b="1" dirty="0" smtClean="0">
                <a:latin typeface="Adobe Garamond Pro Bold" pitchFamily="18" charset="0"/>
              </a:rPr>
              <a:t> freudig</a:t>
            </a:r>
          </a:p>
          <a:p>
            <a:pPr marL="457200" indent="-457200">
              <a:buFont typeface="Arial" panose="020B0604020202020204" pitchFamily="34" charset="0"/>
              <a:buChar char="•"/>
            </a:pPr>
            <a:r>
              <a:rPr lang="de-AT" altLang="de-DE" sz="2800" b="1" dirty="0" smtClean="0">
                <a:latin typeface="Adobe Garamond Pro Bold" pitchFamily="18" charset="0"/>
              </a:rPr>
              <a:t>Zielstrebig</a:t>
            </a:r>
          </a:p>
          <a:p>
            <a:pPr marL="457200" indent="-457200">
              <a:buFont typeface="Arial" panose="020B0604020202020204" pitchFamily="34" charset="0"/>
              <a:buChar char="•"/>
            </a:pPr>
            <a:r>
              <a:rPr lang="de-AT" altLang="de-DE" sz="2800" b="1" dirty="0" smtClean="0">
                <a:latin typeface="Adobe Garamond Pro Bold" pitchFamily="18" charset="0"/>
              </a:rPr>
              <a:t>direkt</a:t>
            </a: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188624" y="1642104"/>
            <a:ext cx="791320" cy="661436"/>
          </a:xfrm>
          <a:prstGeom prst="star5">
            <a:avLst>
              <a:gd name="adj" fmla="val 5000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0003341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821253460"/>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867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79714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Bewertungskriterien Abt. B :</a:t>
            </a:r>
          </a:p>
          <a:p>
            <a:endParaRPr lang="de-AT" altLang="de-DE" sz="3600" b="1" dirty="0" smtClean="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 Vorsitz:</a:t>
            </a:r>
          </a:p>
          <a:p>
            <a:endParaRPr lang="de-AT" altLang="de-DE" sz="2800" b="1" dirty="0" smtClean="0">
              <a:solidFill>
                <a:srgbClr val="FF0000"/>
              </a:solidFill>
              <a:latin typeface="Adobe Garamond Pro Bold" pitchFamily="18" charset="0"/>
            </a:endParaRPr>
          </a:p>
          <a:p>
            <a:pPr marL="457200" indent="-457200">
              <a:buFont typeface="Arial" panose="020B0604020202020204" pitchFamily="34" charset="0"/>
              <a:buChar char="•"/>
            </a:pPr>
            <a:r>
              <a:rPr lang="de-AT" altLang="de-DE" sz="2800" b="1" dirty="0" smtClean="0">
                <a:latin typeface="Adobe Garamond Pro Bold" pitchFamily="18" charset="0"/>
              </a:rPr>
              <a:t>Dicht</a:t>
            </a:r>
          </a:p>
          <a:p>
            <a:pPr marL="457200" indent="-457200">
              <a:buFont typeface="Arial" panose="020B0604020202020204" pitchFamily="34" charset="0"/>
              <a:buChar char="•"/>
            </a:pPr>
            <a:r>
              <a:rPr lang="de-AT" altLang="de-DE" sz="2800" b="1" dirty="0" smtClean="0">
                <a:latin typeface="Adobe Garamond Pro Bold" pitchFamily="18" charset="0"/>
              </a:rPr>
              <a:t>Gerade</a:t>
            </a:r>
          </a:p>
          <a:p>
            <a:pPr marL="457200" indent="-457200">
              <a:buFont typeface="Arial" panose="020B0604020202020204" pitchFamily="34" charset="0"/>
              <a:buChar char="•"/>
            </a:pPr>
            <a:r>
              <a:rPr lang="de-AT" altLang="de-DE" sz="2800" b="1" dirty="0" smtClean="0">
                <a:latin typeface="Adobe Garamond Pro Bold" pitchFamily="18" charset="0"/>
              </a:rPr>
              <a:t>Frei</a:t>
            </a:r>
          </a:p>
          <a:p>
            <a:pPr marL="457200" indent="-457200">
              <a:buFont typeface="Arial" panose="020B0604020202020204" pitchFamily="34" charset="0"/>
              <a:buChar char="•"/>
            </a:pPr>
            <a:r>
              <a:rPr lang="de-AT" altLang="de-DE" sz="2800" b="1" dirty="0" smtClean="0">
                <a:latin typeface="Adobe Garamond Pro Bold" pitchFamily="18" charset="0"/>
              </a:rPr>
              <a:t>offen</a:t>
            </a: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188624" y="1642104"/>
            <a:ext cx="791320" cy="661436"/>
          </a:xfrm>
          <a:prstGeom prst="star5">
            <a:avLst>
              <a:gd name="adj" fmla="val 5000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7379835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136230641"/>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19969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8331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Bewertungskriterien Abt. B :</a:t>
            </a:r>
          </a:p>
          <a:p>
            <a:endParaRPr lang="de-AT" altLang="de-DE" sz="3600" b="1" dirty="0" smtClean="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 Überwechseln:</a:t>
            </a:r>
          </a:p>
          <a:p>
            <a:endParaRPr lang="de-AT" altLang="de-DE" sz="2800" b="1" dirty="0" smtClean="0">
              <a:solidFill>
                <a:srgbClr val="FF0000"/>
              </a:solidFill>
              <a:latin typeface="Adobe Garamond Pro Bold" pitchFamily="18" charset="0"/>
            </a:endParaRPr>
          </a:p>
          <a:p>
            <a:pPr marL="457200" indent="-457200">
              <a:buFont typeface="Arial" panose="020B0604020202020204" pitchFamily="34" charset="0"/>
              <a:buChar char="•"/>
            </a:pPr>
            <a:r>
              <a:rPr lang="de-AT" altLang="de-DE" sz="2800" b="1" dirty="0" smtClean="0">
                <a:latin typeface="Adobe Garamond Pro Bold" pitchFamily="18" charset="0"/>
              </a:rPr>
              <a:t>Schnell</a:t>
            </a:r>
          </a:p>
          <a:p>
            <a:pPr marL="457200" indent="-457200">
              <a:buFont typeface="Arial" panose="020B0604020202020204" pitchFamily="34" charset="0"/>
              <a:buChar char="•"/>
            </a:pPr>
            <a:r>
              <a:rPr lang="de-AT" altLang="de-DE" sz="2800" b="1" dirty="0" smtClean="0">
                <a:latin typeface="Adobe Garamond Pro Bold" pitchFamily="18" charset="0"/>
              </a:rPr>
              <a:t>Eng</a:t>
            </a:r>
          </a:p>
          <a:p>
            <a:pPr marL="457200" indent="-457200">
              <a:buFont typeface="Arial" panose="020B0604020202020204" pitchFamily="34" charset="0"/>
              <a:buChar char="•"/>
            </a:pPr>
            <a:r>
              <a:rPr lang="de-AT" altLang="de-DE" sz="2800" b="1" dirty="0" smtClean="0">
                <a:latin typeface="Adobe Garamond Pro Bold" pitchFamily="18" charset="0"/>
              </a:rPr>
              <a:t>Schnell und gerade in Grundstellung sitzen</a:t>
            </a:r>
          </a:p>
          <a:p>
            <a:pPr marL="457200" indent="-457200">
              <a:buFont typeface="Arial" panose="020B0604020202020204" pitchFamily="34" charset="0"/>
              <a:buChar char="•"/>
            </a:pPr>
            <a:endParaRPr lang="de-AT" altLang="de-DE" sz="2800" b="1" dirty="0" smtClean="0">
              <a:latin typeface="Adobe Garamond Pro Bold" pitchFamily="18" charset="0"/>
            </a:endParaRPr>
          </a:p>
          <a:p>
            <a:r>
              <a:rPr lang="de-AT" altLang="de-DE" sz="2800" b="1" dirty="0" smtClean="0">
                <a:latin typeface="Adobe Garamond Pro Bold" pitchFamily="18" charset="0"/>
              </a:rPr>
              <a:t>Möglich: hinten um den HF, vorne herum eindrehen, vorn herum in Position laufen.</a:t>
            </a: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188624" y="1642104"/>
            <a:ext cx="791320" cy="661436"/>
          </a:xfrm>
          <a:prstGeom prst="star5">
            <a:avLst>
              <a:gd name="adj" fmla="val 5000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7066254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262612742"/>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072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224785" y="247672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1018740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Zusatz-Hörzeichen:</a:t>
            </a:r>
          </a:p>
          <a:p>
            <a:r>
              <a:rPr lang="de-AT" altLang="de-DE" sz="3200" b="1" u="sng" dirty="0" smtClean="0">
                <a:solidFill>
                  <a:srgbClr val="FF0000"/>
                </a:solidFill>
                <a:latin typeface="Adobe Garamond Pro Bold" pitchFamily="18" charset="0"/>
              </a:rPr>
              <a:t>2. Zusatzhörzeichen beim Übungsteil</a:t>
            </a:r>
          </a:p>
          <a:p>
            <a:pPr marL="457200" indent="-457200">
              <a:buFontTx/>
              <a:buChar char="-"/>
            </a:pPr>
            <a:r>
              <a:rPr lang="de-AT" altLang="de-DE" sz="3200" b="1" dirty="0" smtClean="0">
                <a:solidFill>
                  <a:srgbClr val="FF0000"/>
                </a:solidFill>
                <a:latin typeface="Adobe Garamond Pro Bold" pitchFamily="18" charset="0"/>
              </a:rPr>
              <a:t>hohes Mangelhaft</a:t>
            </a:r>
          </a:p>
          <a:p>
            <a:r>
              <a:rPr lang="de-AT" altLang="de-DE" sz="3200" b="1" dirty="0" smtClean="0">
                <a:latin typeface="Adobe Garamond Pro Bold" pitchFamily="18" charset="0"/>
              </a:rPr>
              <a:t>Führt ein Hund nach dem </a:t>
            </a:r>
            <a:r>
              <a:rPr lang="de-AT" altLang="de-DE" sz="3200" b="1" dirty="0" smtClean="0">
                <a:solidFill>
                  <a:srgbClr val="FF0000"/>
                </a:solidFill>
                <a:latin typeface="Adobe Garamond Pro Bold" pitchFamily="18" charset="0"/>
              </a:rPr>
              <a:t>2. Zusatzhörzeichen </a:t>
            </a:r>
            <a:r>
              <a:rPr lang="de-AT" altLang="de-DE" sz="3200" b="1" dirty="0" smtClean="0">
                <a:latin typeface="Adobe Garamond Pro Bold" pitchFamily="18" charset="0"/>
              </a:rPr>
              <a:t>eine Übung nicht aus</a:t>
            </a:r>
          </a:p>
          <a:p>
            <a:r>
              <a:rPr lang="de-AT" altLang="de-DE" sz="3200" b="1" dirty="0" smtClean="0">
                <a:latin typeface="Adobe Garamond Pro Bold" pitchFamily="18" charset="0"/>
              </a:rPr>
              <a:t>  ist die Übung mit Null zu bewerten</a:t>
            </a:r>
          </a:p>
          <a:p>
            <a:endParaRPr lang="de-AT" altLang="de-DE" sz="3200" b="1" dirty="0">
              <a:latin typeface="Adobe Garamond Pro Bold" pitchFamily="18" charset="0"/>
            </a:endParaRPr>
          </a:p>
          <a:p>
            <a:r>
              <a:rPr lang="de-AT" altLang="de-DE" sz="3200" b="1" dirty="0" smtClean="0">
                <a:latin typeface="Adobe Garamond Pro Bold" pitchFamily="18" charset="0"/>
              </a:rPr>
              <a:t>Geht ein Hund </a:t>
            </a:r>
            <a:r>
              <a:rPr lang="de-AT" altLang="de-DE" sz="3200" b="1" dirty="0" smtClean="0">
                <a:solidFill>
                  <a:srgbClr val="FF0000"/>
                </a:solidFill>
                <a:latin typeface="Adobe Garamond Pro Bold" pitchFamily="18" charset="0"/>
              </a:rPr>
              <a:t>ohne Hörzeichen </a:t>
            </a:r>
            <a:r>
              <a:rPr lang="de-AT" altLang="de-DE" sz="3200" b="1" dirty="0" smtClean="0">
                <a:latin typeface="Adobe Garamond Pro Bold" pitchFamily="18" charset="0"/>
              </a:rPr>
              <a:t>in die Übung</a:t>
            </a:r>
          </a:p>
          <a:p>
            <a:pPr marL="457200" indent="-457200">
              <a:buFontTx/>
              <a:buChar char="-"/>
            </a:pPr>
            <a:r>
              <a:rPr lang="de-AT" altLang="de-DE" sz="3200" b="1" dirty="0" smtClean="0">
                <a:latin typeface="Adobe Garamond Pro Bold" pitchFamily="18" charset="0"/>
              </a:rPr>
              <a:t>Teilübung ist im „ mangelhaft „ zu bewerten</a:t>
            </a:r>
          </a:p>
          <a:p>
            <a:pPr marL="457200" indent="-457200">
              <a:buFontTx/>
              <a:buChar char="-"/>
            </a:pPr>
            <a:endParaRPr lang="de-AT" altLang="de-DE" sz="3200" b="1" u="sng" dirty="0">
              <a:solidFill>
                <a:srgbClr val="FF0000"/>
              </a:solidFill>
              <a:latin typeface="Adobe Garamond Pro Bold" pitchFamily="18" charset="0"/>
            </a:endParaRPr>
          </a:p>
          <a:p>
            <a:pPr marL="457200" indent="-457200">
              <a:buFontTx/>
              <a:buChar char="-"/>
            </a:pPr>
            <a:endParaRPr lang="de-AT" altLang="de-DE" sz="3200" b="1" u="sng" dirty="0" smtClean="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  </a:t>
            </a:r>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287908" y="40337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351843" y="543279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188624" y="1642104"/>
            <a:ext cx="791320" cy="661436"/>
          </a:xfrm>
          <a:prstGeom prst="star5">
            <a:avLst>
              <a:gd name="adj" fmla="val 5000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6418778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29718835"/>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174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8331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Übungsbewertung generell:</a:t>
            </a:r>
          </a:p>
          <a:p>
            <a:endParaRPr lang="de-AT" altLang="de-DE" sz="3600" b="1" dirty="0" smtClean="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  </a:t>
            </a:r>
            <a:r>
              <a:rPr lang="de-AT" altLang="de-DE" sz="2800" b="1" dirty="0" smtClean="0">
                <a:latin typeface="Adobe Garamond Pro Bold" pitchFamily="18" charset="0"/>
              </a:rPr>
              <a:t>Geht ein Hund ohne HZ in die Übung, ist diese Teilübung im Mangelhaft zu bewerten.</a:t>
            </a:r>
          </a:p>
          <a:p>
            <a:endParaRPr lang="de-AT" altLang="de-DE" sz="2800" b="1" dirty="0">
              <a:latin typeface="Adobe Garamond Pro Bold" pitchFamily="18" charset="0"/>
            </a:endParaRPr>
          </a:p>
          <a:p>
            <a:r>
              <a:rPr lang="de-AT" altLang="de-DE" sz="2800" b="1" dirty="0" smtClean="0">
                <a:latin typeface="Adobe Garamond Pro Bold" pitchFamily="18" charset="0"/>
              </a:rPr>
              <a:t>!! Da das Mangelhaft eine große Spanne in der Bewertung hat, müssen der Zeitpunkt und auch das Ausdrucksverhalten bei der Gewichtung im Mangelhaft eine Rolle spielen</a:t>
            </a: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7280474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681823270"/>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276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754052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Voraussenden :</a:t>
            </a:r>
          </a:p>
          <a:p>
            <a:r>
              <a:rPr lang="de-AT" altLang="de-DE" sz="3600" b="1" dirty="0" smtClean="0">
                <a:solidFill>
                  <a:srgbClr val="FF0000"/>
                </a:solidFill>
                <a:latin typeface="Adobe Garamond Pro Bold" pitchFamily="18" charset="0"/>
              </a:rPr>
              <a:t>NEU:</a:t>
            </a:r>
          </a:p>
          <a:p>
            <a:r>
              <a:rPr lang="de-AT" altLang="de-DE" sz="2800" b="1" dirty="0" smtClean="0">
                <a:latin typeface="Adobe Garamond Pro Bold" pitchFamily="18" charset="0"/>
              </a:rPr>
              <a:t>Fehler in der Entwicklung</a:t>
            </a:r>
            <a:r>
              <a:rPr lang="de-AT" altLang="de-DE" sz="2800" b="1" dirty="0" smtClean="0">
                <a:solidFill>
                  <a:srgbClr val="FF0000"/>
                </a:solidFill>
                <a:latin typeface="Adobe Garamond Pro Bold" pitchFamily="18" charset="0"/>
              </a:rPr>
              <a:t>, nicht entschlossenes Vorausgehen, verzögerndes Ausführen des Ablegens, </a:t>
            </a:r>
            <a:r>
              <a:rPr lang="de-AT" altLang="de-DE" sz="2800" b="1" dirty="0" smtClean="0">
                <a:latin typeface="Adobe Garamond Pro Bold" pitchFamily="18" charset="0"/>
              </a:rPr>
              <a:t>unruhiges liegen sowie Fehler bei den Grundstellungen</a:t>
            </a:r>
          </a:p>
          <a:p>
            <a:r>
              <a:rPr lang="de-AT" altLang="de-DE" sz="2800" b="1" dirty="0" smtClean="0">
                <a:solidFill>
                  <a:srgbClr val="FF0000"/>
                </a:solidFill>
                <a:latin typeface="Adobe Garamond Pro Bold" pitchFamily="18" charset="0"/>
              </a:rPr>
              <a:t>  </a:t>
            </a:r>
            <a:r>
              <a:rPr lang="de-AT" altLang="de-DE" sz="2800" b="1" dirty="0" smtClean="0">
                <a:latin typeface="Adobe Garamond Pro Bold" pitchFamily="18" charset="0"/>
              </a:rPr>
              <a:t> </a:t>
            </a: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27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9" y="3893644"/>
            <a:ext cx="3384376" cy="2384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65469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684167838"/>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379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52541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Voraussenden :</a:t>
            </a:r>
          </a:p>
          <a:p>
            <a:r>
              <a:rPr lang="de-AT" altLang="de-DE" sz="3600" b="1" dirty="0" smtClean="0">
                <a:solidFill>
                  <a:srgbClr val="FF0000"/>
                </a:solidFill>
                <a:latin typeface="Adobe Garamond Pro Bold" pitchFamily="18" charset="0"/>
              </a:rPr>
              <a:t> </a:t>
            </a:r>
            <a:endParaRPr lang="de-AT" altLang="de-DE" sz="2800" b="1" dirty="0" smtClean="0">
              <a:latin typeface="Adobe Garamond Pro Bold" pitchFamily="18" charset="0"/>
            </a:endParaRPr>
          </a:p>
          <a:p>
            <a:r>
              <a:rPr lang="de-AT" altLang="de-DE" sz="3200" b="1" dirty="0">
                <a:solidFill>
                  <a:srgbClr val="FF0000"/>
                </a:solidFill>
                <a:latin typeface="Adobe Garamond Pro Bold" pitchFamily="18" charset="0"/>
              </a:rPr>
              <a:t>TEIL 1   --  50 %</a:t>
            </a:r>
          </a:p>
          <a:p>
            <a:r>
              <a:rPr lang="de-AT" altLang="de-DE" sz="2800" b="1" dirty="0">
                <a:latin typeface="Adobe Garamond Pro Bold" pitchFamily="18" charset="0"/>
              </a:rPr>
              <a:t>Grundstellung </a:t>
            </a:r>
          </a:p>
          <a:p>
            <a:r>
              <a:rPr lang="de-AT" altLang="de-DE" sz="2800" b="1" dirty="0">
                <a:latin typeface="Adobe Garamond Pro Bold" pitchFamily="18" charset="0"/>
              </a:rPr>
              <a:t>und Entwicklung   30 % vom Übungswert</a:t>
            </a:r>
          </a:p>
          <a:p>
            <a:endParaRPr lang="de-AT" altLang="de-DE" sz="2800" b="1" dirty="0">
              <a:solidFill>
                <a:srgbClr val="FF0000"/>
              </a:solidFill>
              <a:latin typeface="Adobe Garamond Pro Bold" pitchFamily="18" charset="0"/>
            </a:endParaRPr>
          </a:p>
          <a:p>
            <a:endParaRPr lang="de-AT" altLang="de-DE" sz="2800" b="1" dirty="0" smtClean="0">
              <a:latin typeface="Adobe Garamond Pro Bold" pitchFamily="18" charset="0"/>
            </a:endParaRPr>
          </a:p>
          <a:p>
            <a:r>
              <a:rPr lang="de-AT" altLang="de-DE" sz="2800" b="1" dirty="0" smtClean="0">
                <a:latin typeface="Adobe Garamond Pro Bold" pitchFamily="18" charset="0"/>
              </a:rPr>
              <a:t>Voraussenden          70</a:t>
            </a:r>
            <a:r>
              <a:rPr lang="de-AT" altLang="de-DE" sz="2800" b="1" dirty="0">
                <a:latin typeface="Adobe Garamond Pro Bold" pitchFamily="18" charset="0"/>
              </a:rPr>
              <a:t>% vom </a:t>
            </a:r>
            <a:r>
              <a:rPr lang="de-AT" altLang="de-DE" sz="3200" b="1" dirty="0">
                <a:latin typeface="Adobe Garamond Pro Bold" pitchFamily="18" charset="0"/>
              </a:rPr>
              <a:t>Übungswert</a:t>
            </a:r>
            <a:endParaRPr lang="de-AT" altLang="de-DE" sz="4000" b="1" dirty="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5519423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526088362"/>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481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914096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Voraussenden :</a:t>
            </a:r>
          </a:p>
          <a:p>
            <a:pPr lvl="0"/>
            <a:r>
              <a:rPr lang="de-AT" altLang="de-DE" sz="4000" b="1" dirty="0">
                <a:solidFill>
                  <a:srgbClr val="FF0000"/>
                </a:solidFill>
                <a:latin typeface="Adobe Garamond Pro Bold" pitchFamily="18" charset="0"/>
              </a:rPr>
              <a:t>TEIL 2   --  50 %</a:t>
            </a:r>
          </a:p>
          <a:p>
            <a:pPr lvl="0"/>
            <a:r>
              <a:rPr lang="de-AT" altLang="de-DE" sz="3600" b="1" dirty="0">
                <a:solidFill>
                  <a:prstClr val="black"/>
                </a:solidFill>
                <a:latin typeface="Adobe Garamond Pro Bold" pitchFamily="18" charset="0"/>
              </a:rPr>
              <a:t> </a:t>
            </a:r>
            <a:endParaRPr lang="de-AT" altLang="de-DE" sz="4800" b="1" dirty="0">
              <a:solidFill>
                <a:prstClr val="black"/>
              </a:solidFill>
              <a:latin typeface="Adobe Garamond Pro Bold" pitchFamily="18" charset="0"/>
            </a:endParaRPr>
          </a:p>
          <a:p>
            <a:pPr lvl="0"/>
            <a:r>
              <a:rPr lang="de-AT" altLang="de-DE" sz="3600" b="1" dirty="0" smtClean="0">
                <a:solidFill>
                  <a:prstClr val="black"/>
                </a:solidFill>
                <a:latin typeface="Adobe Garamond Pro Bold" pitchFamily="18" charset="0"/>
              </a:rPr>
              <a:t>Hinlegen                  85% </a:t>
            </a:r>
            <a:r>
              <a:rPr lang="de-AT" altLang="de-DE" sz="3600" b="1" dirty="0">
                <a:solidFill>
                  <a:prstClr val="black"/>
                </a:solidFill>
                <a:latin typeface="Adobe Garamond Pro Bold" pitchFamily="18" charset="0"/>
              </a:rPr>
              <a:t>vom Übungswert</a:t>
            </a:r>
          </a:p>
          <a:p>
            <a:pPr lvl="0"/>
            <a:endParaRPr lang="de-AT" altLang="de-DE" sz="3600" b="1" dirty="0">
              <a:solidFill>
                <a:prstClr val="black"/>
              </a:solidFill>
              <a:latin typeface="Adobe Garamond Pro Bold" pitchFamily="18" charset="0"/>
            </a:endParaRPr>
          </a:p>
          <a:p>
            <a:pPr lvl="0"/>
            <a:r>
              <a:rPr lang="de-AT" altLang="de-DE" sz="3600" b="1" dirty="0" smtClean="0">
                <a:solidFill>
                  <a:prstClr val="black"/>
                </a:solidFill>
                <a:latin typeface="Adobe Garamond Pro Bold" pitchFamily="18" charset="0"/>
              </a:rPr>
              <a:t>Aufsitzen                  150</a:t>
            </a:r>
            <a:r>
              <a:rPr lang="de-AT" altLang="de-DE" sz="3600" b="1" dirty="0">
                <a:solidFill>
                  <a:prstClr val="black"/>
                </a:solidFill>
                <a:latin typeface="Adobe Garamond Pro Bold" pitchFamily="18" charset="0"/>
              </a:rPr>
              <a:t>% vom Übungswert</a:t>
            </a:r>
          </a:p>
          <a:p>
            <a:r>
              <a:rPr lang="de-AT" altLang="de-DE" sz="3600" b="1" dirty="0" smtClean="0">
                <a:solidFill>
                  <a:srgbClr val="FF0000"/>
                </a:solidFill>
                <a:latin typeface="Adobe Garamond Pro Bold" pitchFamily="18" charset="0"/>
              </a:rPr>
              <a:t> </a:t>
            </a:r>
            <a:endParaRPr lang="de-AT" altLang="de-DE" sz="2800" b="1" dirty="0" smtClean="0">
              <a:latin typeface="Adobe Garamond Pro Bold" pitchFamily="18" charset="0"/>
            </a:endParaRPr>
          </a:p>
          <a:p>
            <a:r>
              <a:rPr lang="de-AT" altLang="de-DE" sz="3200" b="1" dirty="0" smtClean="0">
                <a:solidFill>
                  <a:srgbClr val="FF0000"/>
                </a:solidFill>
                <a:latin typeface="Adobe Garamond Pro Bold" pitchFamily="18" charset="0"/>
              </a:rPr>
              <a:t> </a:t>
            </a:r>
            <a:endParaRPr lang="de-AT" altLang="de-DE" sz="4000" b="1" dirty="0" smtClean="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8381123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833641306"/>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584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5869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Ablegen unter Ablenkung :</a:t>
            </a:r>
          </a:p>
          <a:p>
            <a:pPr lvl="0"/>
            <a:r>
              <a:rPr lang="de-AT" altLang="de-DE" sz="4000" b="1" dirty="0" smtClean="0">
                <a:solidFill>
                  <a:srgbClr val="FF0000"/>
                </a:solidFill>
                <a:latin typeface="Adobe Garamond Pro Bold" pitchFamily="18" charset="0"/>
              </a:rPr>
              <a:t> </a:t>
            </a:r>
            <a:endParaRPr lang="de-AT" altLang="de-DE" sz="4800" b="1" dirty="0">
              <a:solidFill>
                <a:prstClr val="black"/>
              </a:solidFill>
              <a:latin typeface="Adobe Garamond Pro Bold" pitchFamily="18" charset="0"/>
            </a:endParaRPr>
          </a:p>
          <a:p>
            <a:pPr lvl="0"/>
            <a:r>
              <a:rPr lang="de-AT" altLang="de-DE" sz="3600" b="1" dirty="0" smtClean="0">
                <a:solidFill>
                  <a:prstClr val="black"/>
                </a:solidFill>
                <a:latin typeface="Adobe Garamond Pro Bold" pitchFamily="18" charset="0"/>
              </a:rPr>
              <a:t>Grundstellungen         30% </a:t>
            </a:r>
            <a:r>
              <a:rPr lang="de-AT" altLang="de-DE" sz="3600" b="1" dirty="0">
                <a:solidFill>
                  <a:prstClr val="black"/>
                </a:solidFill>
                <a:latin typeface="Adobe Garamond Pro Bold" pitchFamily="18" charset="0"/>
              </a:rPr>
              <a:t>vom Übungswert</a:t>
            </a:r>
          </a:p>
          <a:p>
            <a:pPr lvl="0"/>
            <a:endParaRPr lang="de-AT" altLang="de-DE" sz="3600" b="1" dirty="0">
              <a:solidFill>
                <a:prstClr val="black"/>
              </a:solidFill>
              <a:latin typeface="Adobe Garamond Pro Bold" pitchFamily="18" charset="0"/>
            </a:endParaRPr>
          </a:p>
          <a:p>
            <a:pPr lvl="0"/>
            <a:r>
              <a:rPr lang="de-AT" altLang="de-DE" sz="3600" b="1" dirty="0" smtClean="0">
                <a:solidFill>
                  <a:prstClr val="black"/>
                </a:solidFill>
                <a:latin typeface="Adobe Garamond Pro Bold" pitchFamily="18" charset="0"/>
              </a:rPr>
              <a:t>Ablegen und Bleiben   15% </a:t>
            </a:r>
            <a:r>
              <a:rPr lang="de-AT" altLang="de-DE" sz="3600" b="1" dirty="0" err="1" smtClean="0">
                <a:solidFill>
                  <a:prstClr val="black"/>
                </a:solidFill>
                <a:latin typeface="Adobe Garamond Pro Bold" pitchFamily="18" charset="0"/>
              </a:rPr>
              <a:t>vomÜbungswert</a:t>
            </a:r>
            <a:endParaRPr lang="de-AT" altLang="de-DE" sz="3600" b="1" dirty="0">
              <a:solidFill>
                <a:prstClr val="black"/>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2800" b="1" dirty="0" smtClean="0">
              <a:latin typeface="Adobe Garamond Pro Bold" pitchFamily="18" charset="0"/>
            </a:endParaRPr>
          </a:p>
          <a:p>
            <a:r>
              <a:rPr lang="de-AT" altLang="de-DE" sz="3200" b="1" dirty="0" smtClean="0">
                <a:solidFill>
                  <a:srgbClr val="FF0000"/>
                </a:solidFill>
                <a:latin typeface="Adobe Garamond Pro Bold" pitchFamily="18" charset="0"/>
              </a:rPr>
              <a:t> </a:t>
            </a:r>
            <a:endParaRPr lang="de-AT" altLang="de-DE" sz="4000" b="1" dirty="0" smtClean="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094540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033232737"/>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686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169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907940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Voraussenden - Pflichtentwertung :</a:t>
            </a:r>
          </a:p>
          <a:p>
            <a:pPr lvl="0"/>
            <a:r>
              <a:rPr lang="de-AT" altLang="de-DE" sz="4000" b="1" dirty="0" smtClean="0">
                <a:solidFill>
                  <a:srgbClr val="0070C0"/>
                </a:solidFill>
                <a:latin typeface="Adobe Garamond Pro Bold" pitchFamily="18" charset="0"/>
              </a:rPr>
              <a:t> </a:t>
            </a:r>
            <a:r>
              <a:rPr lang="de-AT" altLang="de-DE" sz="2800" b="1" dirty="0" smtClean="0">
                <a:solidFill>
                  <a:srgbClr val="0070C0"/>
                </a:solidFill>
                <a:latin typeface="Adobe Garamond Pro Bold" pitchFamily="18" charset="0"/>
              </a:rPr>
              <a:t>Stoppt </a:t>
            </a:r>
            <a:r>
              <a:rPr lang="de-AT" altLang="de-DE" sz="2800" b="1" dirty="0" smtClean="0">
                <a:latin typeface="Adobe Garamond Pro Bold" pitchFamily="18" charset="0"/>
              </a:rPr>
              <a:t>auf 1. HZ, benötigt ein Zusatz-HZ zum liegen</a:t>
            </a:r>
          </a:p>
          <a:p>
            <a:pPr lvl="0"/>
            <a:r>
              <a:rPr lang="de-AT" altLang="de-DE" sz="2800" b="1" dirty="0">
                <a:latin typeface="Adobe Garamond Pro Bold" pitchFamily="18" charset="0"/>
              </a:rPr>
              <a:t> </a:t>
            </a:r>
            <a:r>
              <a:rPr lang="de-AT" altLang="de-DE" sz="2800" b="1" dirty="0" smtClean="0">
                <a:latin typeface="Adobe Garamond Pro Bold" pitchFamily="18" charset="0"/>
              </a:rPr>
              <a:t>                                           </a:t>
            </a:r>
            <a:r>
              <a:rPr lang="de-AT" altLang="de-DE" sz="2800" b="1" dirty="0" smtClean="0">
                <a:solidFill>
                  <a:srgbClr val="FF0000"/>
                </a:solidFill>
                <a:latin typeface="Adobe Garamond Pro Bold" pitchFamily="18" charset="0"/>
              </a:rPr>
              <a:t>- 1,5 Punkte</a:t>
            </a:r>
          </a:p>
          <a:p>
            <a:pPr lvl="0"/>
            <a:r>
              <a:rPr lang="de-AT" altLang="de-DE" sz="2800" b="1" dirty="0" smtClean="0">
                <a:solidFill>
                  <a:srgbClr val="0070C0"/>
                </a:solidFill>
                <a:latin typeface="Adobe Garamond Pro Bold" pitchFamily="18" charset="0"/>
              </a:rPr>
              <a:t>Stoppt</a:t>
            </a:r>
            <a:r>
              <a:rPr lang="de-AT" altLang="de-DE" sz="2800" b="1" dirty="0" smtClean="0">
                <a:latin typeface="Adobe Garamond Pro Bold" pitchFamily="18" charset="0"/>
              </a:rPr>
              <a:t> auf 1. HZ, benötigt zwei Zusatz-HZ zum liegen</a:t>
            </a:r>
          </a:p>
          <a:p>
            <a:pPr lvl="0"/>
            <a:r>
              <a:rPr lang="de-AT" altLang="de-DE" sz="2800" b="1" dirty="0">
                <a:latin typeface="Adobe Garamond Pro Bold" pitchFamily="18" charset="0"/>
              </a:rPr>
              <a:t> </a:t>
            </a:r>
            <a:r>
              <a:rPr lang="de-AT" altLang="de-DE" sz="2800" b="1" dirty="0" smtClean="0">
                <a:latin typeface="Adobe Garamond Pro Bold" pitchFamily="18" charset="0"/>
              </a:rPr>
              <a:t>                                           </a:t>
            </a:r>
            <a:r>
              <a:rPr lang="de-AT" altLang="de-DE" sz="2800" b="1" dirty="0" smtClean="0">
                <a:solidFill>
                  <a:srgbClr val="FF0000"/>
                </a:solidFill>
                <a:latin typeface="Adobe Garamond Pro Bold" pitchFamily="18" charset="0"/>
              </a:rPr>
              <a:t>- 2, 5 Punkte</a:t>
            </a:r>
          </a:p>
          <a:p>
            <a:pPr lvl="0"/>
            <a:r>
              <a:rPr lang="de-AT" altLang="de-DE" sz="2800" b="1" dirty="0" smtClean="0">
                <a:solidFill>
                  <a:srgbClr val="0070C0"/>
                </a:solidFill>
                <a:latin typeface="Adobe Garamond Pro Bold" pitchFamily="18" charset="0"/>
              </a:rPr>
              <a:t>Stoppt</a:t>
            </a:r>
            <a:r>
              <a:rPr lang="de-AT" altLang="de-DE" sz="2800" b="1" dirty="0" smtClean="0">
                <a:latin typeface="Adobe Garamond Pro Bold" pitchFamily="18" charset="0"/>
              </a:rPr>
              <a:t> auf 1.HZ, legt sich auch nach zweiten Zusatz-HZ nicht                                    </a:t>
            </a:r>
            <a:r>
              <a:rPr lang="de-AT" altLang="de-DE" sz="2800" b="1" dirty="0" smtClean="0">
                <a:solidFill>
                  <a:srgbClr val="FF0000"/>
                </a:solidFill>
                <a:latin typeface="Adobe Garamond Pro Bold" pitchFamily="18" charset="0"/>
              </a:rPr>
              <a:t>- 3,5 Punkte</a:t>
            </a:r>
            <a:endParaRPr lang="de-AT" altLang="de-DE" sz="4800" b="1" dirty="0">
              <a:latin typeface="Adobe Garamond Pro Bold" pitchFamily="18" charset="0"/>
            </a:endParaRPr>
          </a:p>
          <a:p>
            <a:pPr lvl="0"/>
            <a:r>
              <a:rPr lang="de-AT" altLang="de-DE" sz="3600" b="1" dirty="0" smtClean="0">
                <a:solidFill>
                  <a:prstClr val="black"/>
                </a:solidFill>
                <a:latin typeface="Adobe Garamond Pro Bold" pitchFamily="18" charset="0"/>
              </a:rPr>
              <a:t> </a:t>
            </a:r>
            <a:endParaRPr lang="de-AT" altLang="de-DE" sz="2800" b="1" dirty="0" smtClean="0">
              <a:latin typeface="Adobe Garamond Pro Bold" pitchFamily="18" charset="0"/>
            </a:endParaRPr>
          </a:p>
          <a:p>
            <a:r>
              <a:rPr lang="de-AT" altLang="de-DE" sz="3200" b="1" dirty="0" smtClean="0">
                <a:solidFill>
                  <a:srgbClr val="FF0000"/>
                </a:solidFill>
                <a:latin typeface="Adobe Garamond Pro Bold" pitchFamily="18" charset="0"/>
              </a:rPr>
              <a:t> </a:t>
            </a:r>
            <a:endParaRPr lang="de-AT" altLang="de-DE" sz="4000" b="1" dirty="0" smtClean="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95826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755073127"/>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4510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a:t>
            </a:fld>
            <a:endParaRPr lang="de-DE"/>
          </a:p>
        </p:txBody>
      </p:sp>
      <p:sp>
        <p:nvSpPr>
          <p:cNvPr id="4" name="Textfeld 3"/>
          <p:cNvSpPr txBox="1"/>
          <p:nvPr/>
        </p:nvSpPr>
        <p:spPr>
          <a:xfrm>
            <a:off x="1563507" y="265639"/>
            <a:ext cx="6264696" cy="646331"/>
          </a:xfrm>
          <a:prstGeom prst="rect">
            <a:avLst/>
          </a:prstGeom>
          <a:noFill/>
        </p:spPr>
        <p:txBody>
          <a:bodyPr wrap="square" rtlCol="0">
            <a:spAutoFit/>
          </a:bodyPr>
          <a:lstStyle/>
          <a:p>
            <a:pPr algn="ctr"/>
            <a:r>
              <a:rPr lang="de-DE" sz="3600" b="1" dirty="0" smtClean="0"/>
              <a:t>BEZEICHNUNGEN </a:t>
            </a:r>
            <a:r>
              <a:rPr lang="de-DE" sz="3600" b="1" dirty="0" smtClean="0">
                <a:solidFill>
                  <a:srgbClr val="FF0000"/>
                </a:solidFill>
              </a:rPr>
              <a:t>- neu</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000" b="1" dirty="0" smtClean="0">
                <a:latin typeface="Adobe Garamond Pro Bold" pitchFamily="18" charset="0"/>
              </a:rPr>
              <a:t>FH1 = </a:t>
            </a:r>
            <a:r>
              <a:rPr lang="de-AT" altLang="de-DE" sz="4000" b="1" dirty="0" smtClean="0">
                <a:solidFill>
                  <a:srgbClr val="FF0000"/>
                </a:solidFill>
                <a:latin typeface="Adobe Garamond Pro Bold" pitchFamily="18" charset="0"/>
              </a:rPr>
              <a:t>IFH V –</a:t>
            </a:r>
            <a:endParaRPr lang="de-AT" altLang="de-DE" sz="4000" b="1" dirty="0" smtClean="0">
              <a:latin typeface="Adobe Garamond Pro Bold" pitchFamily="18" charset="0"/>
            </a:endParaRP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Internationale FH Vorprüfung</a:t>
            </a:r>
          </a:p>
          <a:p>
            <a:r>
              <a:rPr lang="de-AT" altLang="de-DE" sz="4000" b="1" dirty="0" smtClean="0">
                <a:latin typeface="Adobe Garamond Pro Bold" pitchFamily="18" charset="0"/>
              </a:rPr>
              <a:t>FH2 </a:t>
            </a:r>
            <a:r>
              <a:rPr lang="de-AT" altLang="de-DE" sz="4000" b="1" dirty="0" smtClean="0">
                <a:solidFill>
                  <a:srgbClr val="FF0000"/>
                </a:solidFill>
                <a:latin typeface="Adobe Garamond Pro Bold" pitchFamily="18" charset="0"/>
              </a:rPr>
              <a:t>= IFH 1</a:t>
            </a: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Int. </a:t>
            </a:r>
            <a:r>
              <a:rPr lang="de-AT" altLang="de-DE" sz="4000" b="1" dirty="0" err="1" smtClean="0">
                <a:latin typeface="Adobe Garamond Pro Bold" pitchFamily="18" charset="0"/>
              </a:rPr>
              <a:t>Fährtenhundprüfung</a:t>
            </a:r>
            <a:r>
              <a:rPr lang="de-AT" altLang="de-DE" sz="4000" b="1" dirty="0" smtClean="0">
                <a:latin typeface="Adobe Garamond Pro Bold" pitchFamily="18" charset="0"/>
              </a:rPr>
              <a:t> 1</a:t>
            </a:r>
          </a:p>
          <a:p>
            <a:r>
              <a:rPr lang="de-AT" altLang="de-DE" sz="4000" b="1" dirty="0" smtClean="0">
                <a:latin typeface="Adobe Garamond Pro Bold" pitchFamily="18" charset="0"/>
              </a:rPr>
              <a:t>FH3 </a:t>
            </a:r>
            <a:r>
              <a:rPr lang="de-AT" altLang="de-DE" sz="4000" b="1" dirty="0" smtClean="0">
                <a:solidFill>
                  <a:srgbClr val="FF0000"/>
                </a:solidFill>
                <a:latin typeface="Adobe Garamond Pro Bold" pitchFamily="18" charset="0"/>
              </a:rPr>
              <a:t>= IFH 2</a:t>
            </a:r>
          </a:p>
          <a:p>
            <a:r>
              <a:rPr lang="de-AT" altLang="de-DE" sz="4000" b="1" dirty="0">
                <a:solidFill>
                  <a:srgbClr val="FF0000"/>
                </a:solidFill>
                <a:latin typeface="Adobe Garamond Pro Bold" pitchFamily="18" charset="0"/>
              </a:rPr>
              <a:t> </a:t>
            </a: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Int. </a:t>
            </a:r>
            <a:r>
              <a:rPr lang="de-AT" altLang="de-DE" sz="4000" b="1" dirty="0" err="1" smtClean="0">
                <a:latin typeface="Adobe Garamond Pro Bold" pitchFamily="18" charset="0"/>
              </a:rPr>
              <a:t>Fährtenhundprüfung</a:t>
            </a:r>
            <a:r>
              <a:rPr lang="de-AT" altLang="de-DE" sz="4000" b="1" dirty="0" smtClean="0">
                <a:latin typeface="Adobe Garamond Pro Bold" pitchFamily="18" charset="0"/>
              </a:rPr>
              <a:t> 2</a:t>
            </a:r>
          </a:p>
        </p:txBody>
      </p:sp>
      <p:sp>
        <p:nvSpPr>
          <p:cNvPr id="5" name="Pfeil nach rechts 4"/>
          <p:cNvSpPr/>
          <p:nvPr/>
        </p:nvSpPr>
        <p:spPr>
          <a:xfrm>
            <a:off x="141364" y="2852738"/>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73945" y="4206106"/>
            <a:ext cx="393350" cy="34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4971978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77701735"/>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788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98180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Voraussenden - Pflichtentwertung :</a:t>
            </a:r>
          </a:p>
          <a:p>
            <a:pPr lvl="0"/>
            <a:r>
              <a:rPr lang="de-AT" altLang="de-DE" sz="4000" b="1" dirty="0" smtClean="0">
                <a:solidFill>
                  <a:srgbClr val="0070C0"/>
                </a:solidFill>
                <a:latin typeface="Adobe Garamond Pro Bold" pitchFamily="18" charset="0"/>
              </a:rPr>
              <a:t> </a:t>
            </a:r>
            <a:r>
              <a:rPr lang="de-AT" altLang="de-DE" sz="2800" b="1" dirty="0" smtClean="0">
                <a:solidFill>
                  <a:srgbClr val="0070C0"/>
                </a:solidFill>
                <a:latin typeface="Adobe Garamond Pro Bold" pitchFamily="18" charset="0"/>
              </a:rPr>
              <a:t>Stoppt nicht </a:t>
            </a:r>
            <a:r>
              <a:rPr lang="de-AT" altLang="de-DE" sz="2800" b="1" dirty="0" smtClean="0">
                <a:latin typeface="Adobe Garamond Pro Bold" pitchFamily="18" charset="0"/>
              </a:rPr>
              <a:t>auf 1. HZ, benötigt 1 Zusatz-HZ, legt sich sofort</a:t>
            </a:r>
          </a:p>
          <a:p>
            <a:pPr lvl="0"/>
            <a:r>
              <a:rPr lang="de-AT" altLang="de-DE" sz="2800" b="1" dirty="0">
                <a:solidFill>
                  <a:srgbClr val="0070C0"/>
                </a:solidFill>
                <a:latin typeface="Adobe Garamond Pro Bold" pitchFamily="18" charset="0"/>
              </a:rPr>
              <a:t> </a:t>
            </a:r>
            <a:r>
              <a:rPr lang="de-AT" altLang="de-DE" sz="2800" b="1" dirty="0" smtClean="0">
                <a:solidFill>
                  <a:srgbClr val="0070C0"/>
                </a:solidFill>
                <a:latin typeface="Adobe Garamond Pro Bold" pitchFamily="18" charset="0"/>
              </a:rPr>
              <a:t>                                      </a:t>
            </a:r>
            <a:r>
              <a:rPr lang="de-AT" altLang="de-DE" sz="2800" b="1" dirty="0" smtClean="0">
                <a:solidFill>
                  <a:srgbClr val="FF0000"/>
                </a:solidFill>
                <a:latin typeface="Adobe Garamond Pro Bold" pitchFamily="18" charset="0"/>
              </a:rPr>
              <a:t>- 2,5 Punkte</a:t>
            </a:r>
          </a:p>
          <a:p>
            <a:pPr lvl="0"/>
            <a:r>
              <a:rPr lang="de-AT" altLang="de-DE" sz="2800" b="1" dirty="0" smtClean="0">
                <a:solidFill>
                  <a:srgbClr val="0070C0"/>
                </a:solidFill>
                <a:latin typeface="Adobe Garamond Pro Bold" pitchFamily="18" charset="0"/>
              </a:rPr>
              <a:t>Stoppt nicht </a:t>
            </a:r>
            <a:r>
              <a:rPr lang="de-AT" altLang="de-DE" sz="2800" b="1" dirty="0" smtClean="0">
                <a:latin typeface="Adobe Garamond Pro Bold" pitchFamily="18" charset="0"/>
              </a:rPr>
              <a:t>auf 1. HZ, benötigt 2. Zusatz-HZ, legt sich dann sofort</a:t>
            </a:r>
          </a:p>
          <a:p>
            <a:pPr lvl="0"/>
            <a:r>
              <a:rPr lang="de-AT" altLang="de-DE" sz="2800" b="1" dirty="0">
                <a:latin typeface="Adobe Garamond Pro Bold" pitchFamily="18" charset="0"/>
              </a:rPr>
              <a:t> </a:t>
            </a:r>
            <a:r>
              <a:rPr lang="de-AT" altLang="de-DE" sz="2800" b="1" dirty="0" smtClean="0">
                <a:latin typeface="Adobe Garamond Pro Bold" pitchFamily="18" charset="0"/>
              </a:rPr>
              <a:t>                                      </a:t>
            </a:r>
            <a:r>
              <a:rPr lang="de-AT" altLang="de-DE" sz="2800" b="1" dirty="0" smtClean="0">
                <a:solidFill>
                  <a:srgbClr val="FF0000"/>
                </a:solidFill>
                <a:latin typeface="Adobe Garamond Pro Bold" pitchFamily="18" charset="0"/>
              </a:rPr>
              <a:t>- 3,5 Punkte</a:t>
            </a:r>
          </a:p>
          <a:p>
            <a:pPr lvl="0"/>
            <a:endParaRPr lang="de-AT" altLang="de-DE" sz="2800" b="1" dirty="0">
              <a:solidFill>
                <a:srgbClr val="FF0000"/>
              </a:solidFill>
              <a:latin typeface="Adobe Garamond Pro Bold" pitchFamily="18" charset="0"/>
            </a:endParaRPr>
          </a:p>
          <a:p>
            <a:pPr lvl="0"/>
            <a:r>
              <a:rPr lang="de-AT" altLang="de-DE" sz="2800" b="1" dirty="0" smtClean="0">
                <a:solidFill>
                  <a:srgbClr val="FF0000"/>
                </a:solidFill>
                <a:latin typeface="Adobe Garamond Pro Bold" pitchFamily="18" charset="0"/>
              </a:rPr>
              <a:t>Stoppt auf 2. Zusatz-HZ nicht</a:t>
            </a:r>
          </a:p>
          <a:p>
            <a:pPr lvl="0"/>
            <a:r>
              <a:rPr lang="de-AT" altLang="de-DE" sz="2800" b="1" dirty="0">
                <a:solidFill>
                  <a:srgbClr val="FF0000"/>
                </a:solidFill>
                <a:latin typeface="Adobe Garamond Pro Bold" pitchFamily="18" charset="0"/>
              </a:rPr>
              <a:t> </a:t>
            </a:r>
            <a:r>
              <a:rPr lang="de-AT" altLang="de-DE" sz="2800" b="1" dirty="0" smtClean="0">
                <a:solidFill>
                  <a:srgbClr val="FF0000"/>
                </a:solidFill>
                <a:latin typeface="Adobe Garamond Pro Bold" pitchFamily="18" charset="0"/>
              </a:rPr>
              <a:t>                                       - 10 Punkte</a:t>
            </a:r>
            <a:endParaRPr lang="de-AT" altLang="de-DE" sz="2800" b="1" dirty="0" smtClean="0">
              <a:latin typeface="Adobe Garamond Pro Bold" pitchFamily="18" charset="0"/>
            </a:endParaRPr>
          </a:p>
          <a:p>
            <a:r>
              <a:rPr lang="de-AT" altLang="de-DE" sz="3200" b="1" dirty="0" smtClean="0">
                <a:solidFill>
                  <a:srgbClr val="FF0000"/>
                </a:solidFill>
                <a:latin typeface="Adobe Garamond Pro Bold" pitchFamily="18" charset="0"/>
              </a:rPr>
              <a:t> </a:t>
            </a:r>
            <a:endParaRPr lang="de-AT" altLang="de-DE" sz="4000" b="1" dirty="0" smtClean="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9961709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329015189"/>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891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6485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Voraussenden - Pflichtentwertung :</a:t>
            </a:r>
          </a:p>
          <a:p>
            <a:pPr lvl="0"/>
            <a:r>
              <a:rPr lang="de-AT" altLang="de-DE" sz="4000" b="1" dirty="0" smtClean="0">
                <a:solidFill>
                  <a:srgbClr val="0070C0"/>
                </a:solidFill>
                <a:latin typeface="Adobe Garamond Pro Bold" pitchFamily="18" charset="0"/>
              </a:rPr>
              <a:t> </a:t>
            </a:r>
            <a:r>
              <a:rPr lang="de-AT" altLang="de-DE" sz="2800" b="1" dirty="0" smtClean="0">
                <a:latin typeface="Adobe Garamond Pro Bold" pitchFamily="18" charset="0"/>
              </a:rPr>
              <a:t>Hund hat auf 1. HZ für Hinlegen die Position eingenommen, steht aber auf nachdem die Richteranweisung zum Herantreten an den HF erteilt wurde, lässt sich aber vor Überschreiten der Distanz von 50% zum HF durch ein HZ stoppen</a:t>
            </a:r>
          </a:p>
          <a:p>
            <a:pPr lvl="0"/>
            <a:endParaRPr lang="de-AT" altLang="de-DE" sz="2800" b="1" dirty="0">
              <a:latin typeface="Adobe Garamond Pro Bold" pitchFamily="18" charset="0"/>
            </a:endParaRPr>
          </a:p>
          <a:p>
            <a:pPr lvl="0"/>
            <a:r>
              <a:rPr lang="de-AT" altLang="de-DE" sz="2800" b="1" dirty="0" smtClean="0">
                <a:latin typeface="Adobe Garamond Pro Bold" pitchFamily="18" charset="0"/>
              </a:rPr>
              <a:t>                                             </a:t>
            </a:r>
            <a:r>
              <a:rPr lang="de-AT" altLang="de-DE" sz="2800" b="1" dirty="0" smtClean="0">
                <a:solidFill>
                  <a:srgbClr val="FF0000"/>
                </a:solidFill>
                <a:latin typeface="Adobe Garamond Pro Bold" pitchFamily="18" charset="0"/>
              </a:rPr>
              <a:t>- 5 Punkte</a:t>
            </a:r>
            <a:endParaRPr lang="de-AT" altLang="de-DE" sz="4000" b="1" dirty="0" smtClean="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1974463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435588453"/>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0993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951029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Übungsbewertung Voraus:</a:t>
            </a:r>
          </a:p>
          <a:p>
            <a:pPr marL="571500" lvl="0" indent="-571500">
              <a:buFont typeface="Arial" panose="020B0604020202020204" pitchFamily="34" charset="0"/>
              <a:buChar char="•"/>
            </a:pPr>
            <a:r>
              <a:rPr lang="de-AT" altLang="de-DE" sz="4000" b="1" dirty="0" smtClean="0">
                <a:solidFill>
                  <a:srgbClr val="0070C0"/>
                </a:solidFill>
                <a:latin typeface="Adobe Garamond Pro Bold" pitchFamily="18" charset="0"/>
              </a:rPr>
              <a:t> </a:t>
            </a:r>
            <a:r>
              <a:rPr lang="de-AT" altLang="de-DE" sz="2800" b="1" dirty="0" smtClean="0">
                <a:latin typeface="Adobe Garamond Pro Bold" pitchFamily="18" charset="0"/>
              </a:rPr>
              <a:t>Für eine Teilbewertung muss der Hund die Hälfte der Distanz zurückgelegt haben</a:t>
            </a:r>
          </a:p>
          <a:p>
            <a:pPr marL="571500" lvl="0" indent="-571500">
              <a:buFont typeface="Arial" panose="020B0604020202020204" pitchFamily="34" charset="0"/>
              <a:buChar char="•"/>
            </a:pPr>
            <a:r>
              <a:rPr lang="de-AT" altLang="de-DE" sz="2800" b="1" dirty="0" smtClean="0">
                <a:latin typeface="Adobe Garamond Pro Bold" pitchFamily="18" charset="0"/>
              </a:rPr>
              <a:t>Stoppt der Hund vor diesen 50% der geforderten Strecke                                     </a:t>
            </a:r>
            <a:r>
              <a:rPr lang="de-AT" altLang="de-DE" sz="2800" b="1" dirty="0" smtClean="0">
                <a:solidFill>
                  <a:srgbClr val="FF0000"/>
                </a:solidFill>
                <a:latin typeface="Adobe Garamond Pro Bold" pitchFamily="18" charset="0"/>
              </a:rPr>
              <a:t>- 10 Punkte</a:t>
            </a:r>
          </a:p>
          <a:p>
            <a:pPr marL="571500" lvl="0" indent="-571500">
              <a:buFont typeface="Arial" panose="020B0604020202020204" pitchFamily="34" charset="0"/>
              <a:buChar char="•"/>
            </a:pPr>
            <a:r>
              <a:rPr lang="de-AT" altLang="de-DE" sz="2800" b="1" dirty="0" smtClean="0">
                <a:latin typeface="Adobe Garamond Pro Bold" pitchFamily="18" charset="0"/>
              </a:rPr>
              <a:t>Stoppt der HF oder Hund die Übung vor RA nach 30 Schritt                                      </a:t>
            </a:r>
            <a:r>
              <a:rPr lang="de-AT" altLang="de-DE" sz="2800" b="1" dirty="0" smtClean="0">
                <a:solidFill>
                  <a:srgbClr val="FF0000"/>
                </a:solidFill>
                <a:latin typeface="Adobe Garamond Pro Bold" pitchFamily="18" charset="0"/>
              </a:rPr>
              <a:t>-7  Punkte</a:t>
            </a:r>
          </a:p>
          <a:p>
            <a:pPr marL="571500" lvl="0" indent="-571500">
              <a:buFont typeface="Arial" panose="020B0604020202020204" pitchFamily="34" charset="0"/>
              <a:buChar char="•"/>
            </a:pPr>
            <a:r>
              <a:rPr lang="de-AT" altLang="de-DE" sz="2800" b="1" dirty="0" smtClean="0">
                <a:latin typeface="Adobe Garamond Pro Bold" pitchFamily="18" charset="0"/>
              </a:rPr>
              <a:t>Geht der Hund stark schräg   </a:t>
            </a:r>
            <a:r>
              <a:rPr lang="de-AT" altLang="de-DE" sz="2800" b="1" dirty="0" smtClean="0">
                <a:solidFill>
                  <a:srgbClr val="FF0000"/>
                </a:solidFill>
                <a:latin typeface="Adobe Garamond Pro Bold" pitchFamily="18" charset="0"/>
              </a:rPr>
              <a:t>-4 Punkte</a:t>
            </a:r>
          </a:p>
          <a:p>
            <a:pPr marL="571500" lvl="0" indent="-571500">
              <a:buFont typeface="Arial" panose="020B0604020202020204" pitchFamily="34" charset="0"/>
              <a:buChar char="•"/>
            </a:pPr>
            <a:r>
              <a:rPr lang="de-AT" altLang="de-DE" sz="2800" b="1" dirty="0" smtClean="0">
                <a:latin typeface="Adobe Garamond Pro Bold" pitchFamily="18" charset="0"/>
              </a:rPr>
              <a:t>Geht der Hund zu den </a:t>
            </a:r>
            <a:r>
              <a:rPr lang="de-AT" altLang="de-DE" sz="2800" b="1" dirty="0" err="1" smtClean="0">
                <a:latin typeface="Adobe Garamond Pro Bold" pitchFamily="18" charset="0"/>
              </a:rPr>
              <a:t>Bringhölzern</a:t>
            </a: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a:latin typeface="Adobe Garamond Pro Bold" pitchFamily="18" charset="0"/>
              </a:rPr>
              <a:t> </a:t>
            </a:r>
            <a:r>
              <a:rPr lang="de-AT" altLang="de-DE" sz="2800" b="1" dirty="0" smtClean="0">
                <a:latin typeface="Adobe Garamond Pro Bold" pitchFamily="18" charset="0"/>
              </a:rPr>
              <a:t>                                                  </a:t>
            </a:r>
            <a:r>
              <a:rPr lang="de-AT" altLang="de-DE" sz="2800" b="1" dirty="0" smtClean="0">
                <a:solidFill>
                  <a:srgbClr val="FF0000"/>
                </a:solidFill>
                <a:latin typeface="Adobe Garamond Pro Bold" pitchFamily="18" charset="0"/>
              </a:rPr>
              <a:t>-10 Punkte</a:t>
            </a:r>
            <a:endParaRPr lang="de-AT" altLang="de-DE" sz="4000" b="1" dirty="0" smtClean="0">
              <a:solidFill>
                <a:srgbClr val="FF0000"/>
              </a:solidFill>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6279675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245761160"/>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1096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6485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Ablage BH/VT:</a:t>
            </a:r>
          </a:p>
          <a:p>
            <a:pPr lvl="0"/>
            <a:r>
              <a:rPr lang="de-AT" altLang="de-DE" sz="4000" b="1" dirty="0" smtClean="0">
                <a:solidFill>
                  <a:srgbClr val="0070C0"/>
                </a:solidFill>
                <a:latin typeface="Adobe Garamond Pro Bold" pitchFamily="18" charset="0"/>
              </a:rPr>
              <a:t> </a:t>
            </a:r>
            <a:r>
              <a:rPr lang="de-AT" altLang="de-DE" sz="2800" b="1" dirty="0" smtClean="0">
                <a:latin typeface="Adobe Garamond Pro Bold" pitchFamily="18" charset="0"/>
              </a:rPr>
              <a:t>Verlässt der Hund nach Abschluss der Übung 2 den Ablageplatz, erhält er eine Teilbewertung</a:t>
            </a:r>
          </a:p>
          <a:p>
            <a:pPr lvl="0"/>
            <a:r>
              <a:rPr lang="de-AT" altLang="de-DE" sz="2800" b="1" dirty="0" smtClean="0">
                <a:solidFill>
                  <a:srgbClr val="FF0000"/>
                </a:solidFill>
                <a:latin typeface="Adobe Garamond Pro Bold" pitchFamily="18" charset="0"/>
              </a:rPr>
              <a:t>analog alter PO</a:t>
            </a:r>
          </a:p>
          <a:p>
            <a:pPr lvl="0"/>
            <a:endParaRPr lang="de-AT" altLang="de-DE" sz="2800" b="1" dirty="0">
              <a:solidFill>
                <a:srgbClr val="FF0000"/>
              </a:solidFill>
              <a:latin typeface="Adobe Garamond Pro Bold" pitchFamily="18" charset="0"/>
            </a:endParaRPr>
          </a:p>
          <a:p>
            <a:pPr lvl="0"/>
            <a:r>
              <a:rPr lang="de-AT" altLang="de-DE" sz="2800" b="1" dirty="0" smtClean="0">
                <a:latin typeface="Adobe Garamond Pro Bold" pitchFamily="18" charset="0"/>
              </a:rPr>
              <a:t>Steht oder sitzt der Hund, bleibt aber am </a:t>
            </a:r>
            <a:r>
              <a:rPr lang="de-AT" altLang="de-DE" sz="2800" b="1" dirty="0" err="1" smtClean="0">
                <a:latin typeface="Adobe Garamond Pro Bold" pitchFamily="18" charset="0"/>
              </a:rPr>
              <a:t>Ablegeplatz</a:t>
            </a:r>
            <a:r>
              <a:rPr lang="de-AT" altLang="de-DE" sz="2800" b="1" dirty="0" smtClean="0">
                <a:latin typeface="Adobe Garamond Pro Bold" pitchFamily="18" charset="0"/>
              </a:rPr>
              <a:t>, erfolgt ebenfalls eine Teilbewertung</a:t>
            </a:r>
          </a:p>
          <a:p>
            <a:pPr lvl="0"/>
            <a:r>
              <a:rPr lang="de-AT" altLang="de-DE" sz="2800" b="1" dirty="0" smtClean="0">
                <a:solidFill>
                  <a:srgbClr val="FF0000"/>
                </a:solidFill>
                <a:latin typeface="Adobe Garamond Pro Bold" pitchFamily="18" charset="0"/>
              </a:rPr>
              <a:t>Analog alter PO</a:t>
            </a:r>
            <a:endParaRPr lang="de-AT" altLang="de-DE" sz="4000" b="1" dirty="0" smtClean="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0989557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159088108"/>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1198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95718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Teilbewertung Ablage:</a:t>
            </a:r>
          </a:p>
          <a:p>
            <a:pPr marL="571500" lvl="0" indent="-571500">
              <a:buFont typeface="Arial" panose="020B0604020202020204" pitchFamily="34" charset="0"/>
              <a:buChar char="•"/>
            </a:pPr>
            <a:r>
              <a:rPr lang="de-AT" altLang="de-DE" sz="2800" b="1" dirty="0" smtClean="0">
                <a:latin typeface="Adobe Garamond Pro Bold" pitchFamily="18" charset="0"/>
              </a:rPr>
              <a:t>IGP-1                            Übung 3</a:t>
            </a:r>
          </a:p>
          <a:p>
            <a:pPr marL="571500" lvl="0" indent="-571500">
              <a:buFont typeface="Arial" panose="020B0604020202020204" pitchFamily="34" charset="0"/>
              <a:buChar char="•"/>
            </a:pPr>
            <a:r>
              <a:rPr lang="de-AT" altLang="de-DE" sz="2800" b="1" dirty="0" smtClean="0">
                <a:latin typeface="Adobe Garamond Pro Bold" pitchFamily="18" charset="0"/>
              </a:rPr>
              <a:t>IGP-2                            Übung 4</a:t>
            </a:r>
          </a:p>
          <a:p>
            <a:pPr marL="571500" lvl="0" indent="-571500">
              <a:buFont typeface="Arial" panose="020B0604020202020204" pitchFamily="34" charset="0"/>
              <a:buChar char="•"/>
            </a:pPr>
            <a:r>
              <a:rPr lang="de-AT" altLang="de-DE" sz="2800" b="1" dirty="0" smtClean="0">
                <a:latin typeface="Adobe Garamond Pro Bold" pitchFamily="18" charset="0"/>
              </a:rPr>
              <a:t>IGP-3                            Übung 5</a:t>
            </a:r>
          </a:p>
          <a:p>
            <a:pPr marL="571500" lvl="0" indent="-571500">
              <a:buFont typeface="Arial" panose="020B0604020202020204" pitchFamily="34" charset="0"/>
              <a:buChar char="•"/>
            </a:pPr>
            <a:r>
              <a:rPr lang="de-AT" altLang="de-DE" sz="2800" b="1" dirty="0" smtClean="0">
                <a:latin typeface="Adobe Garamond Pro Bold" pitchFamily="18" charset="0"/>
              </a:rPr>
              <a:t>IBGH 1                         Übung 3</a:t>
            </a:r>
          </a:p>
          <a:p>
            <a:pPr marL="571500" lvl="0" indent="-571500">
              <a:buFont typeface="Arial" panose="020B0604020202020204" pitchFamily="34" charset="0"/>
              <a:buChar char="•"/>
            </a:pPr>
            <a:r>
              <a:rPr lang="de-AT" altLang="de-DE" sz="2800" b="1" dirty="0" smtClean="0">
                <a:latin typeface="Adobe Garamond Pro Bold" pitchFamily="18" charset="0"/>
              </a:rPr>
              <a:t>IBGH 2                         Übung 4</a:t>
            </a:r>
          </a:p>
          <a:p>
            <a:pPr marL="571500" lvl="0" indent="-571500">
              <a:buFont typeface="Arial" panose="020B0604020202020204" pitchFamily="34" charset="0"/>
              <a:buChar char="•"/>
            </a:pPr>
            <a:r>
              <a:rPr lang="de-AT" altLang="de-DE" sz="2800" b="1" dirty="0" smtClean="0">
                <a:latin typeface="Adobe Garamond Pro Bold" pitchFamily="18" charset="0"/>
              </a:rPr>
              <a:t>IBGH 3                         Übung 5</a:t>
            </a:r>
          </a:p>
          <a:p>
            <a:pPr marL="571500" lvl="0" indent="-571500">
              <a:buFont typeface="Arial" panose="020B0604020202020204" pitchFamily="34" charset="0"/>
              <a:buChar char="•"/>
            </a:pPr>
            <a:r>
              <a:rPr lang="de-AT" altLang="de-DE" sz="2800" b="1" dirty="0" smtClean="0">
                <a:latin typeface="Adobe Garamond Pro Bold" pitchFamily="18" charset="0"/>
              </a:rPr>
              <a:t>IGP V                            Übung 4</a:t>
            </a:r>
          </a:p>
          <a:p>
            <a:pPr marL="571500" lvl="0" indent="-571500">
              <a:buFont typeface="Arial" panose="020B0604020202020204" pitchFamily="34" charset="0"/>
              <a:buChar char="•"/>
            </a:pPr>
            <a:r>
              <a:rPr lang="de-AT" altLang="de-DE" sz="2800" b="1" dirty="0" smtClean="0">
                <a:latin typeface="Adobe Garamond Pro Bold" pitchFamily="18" charset="0"/>
              </a:rPr>
              <a:t>IGP ZTP                       Übung 4</a:t>
            </a:r>
          </a:p>
          <a:p>
            <a:pPr lvl="0"/>
            <a:r>
              <a:rPr lang="de-AT" altLang="de-DE" sz="2800" b="1" dirty="0" smtClean="0">
                <a:latin typeface="Adobe Garamond Pro Bold" pitchFamily="18" charset="0"/>
              </a:rPr>
              <a:t>Kommt der Hund dem HF beim Abholen entgegen , werden </a:t>
            </a:r>
            <a:r>
              <a:rPr lang="de-AT" altLang="de-DE" sz="2800" b="1" dirty="0" smtClean="0">
                <a:solidFill>
                  <a:srgbClr val="FF0000"/>
                </a:solidFill>
                <a:latin typeface="Adobe Garamond Pro Bold" pitchFamily="18" charset="0"/>
              </a:rPr>
              <a:t>bis zu 3 Punkten </a:t>
            </a:r>
            <a:r>
              <a:rPr lang="de-AT" altLang="de-DE" sz="2800" b="1" dirty="0" smtClean="0">
                <a:latin typeface="Adobe Garamond Pro Bold" pitchFamily="18" charset="0"/>
              </a:rPr>
              <a:t>abgezogen</a:t>
            </a: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0410253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147561843"/>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1710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B Unterordnung</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957185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Teilbewertung Ablage:</a:t>
            </a:r>
          </a:p>
          <a:p>
            <a:pPr marL="571500" lvl="0" indent="-571500">
              <a:buFont typeface="Arial" panose="020B0604020202020204" pitchFamily="34" charset="0"/>
              <a:buChar char="•"/>
            </a:pPr>
            <a:r>
              <a:rPr lang="de-AT" altLang="de-DE" sz="2800" b="1" dirty="0" smtClean="0">
                <a:latin typeface="Adobe Garamond Pro Bold" pitchFamily="18" charset="0"/>
              </a:rPr>
              <a:t>IGP-1                            Übung 3</a:t>
            </a:r>
          </a:p>
          <a:p>
            <a:pPr marL="571500" lvl="0" indent="-571500">
              <a:buFont typeface="Arial" panose="020B0604020202020204" pitchFamily="34" charset="0"/>
              <a:buChar char="•"/>
            </a:pPr>
            <a:r>
              <a:rPr lang="de-AT" altLang="de-DE" sz="2800" b="1" dirty="0" smtClean="0">
                <a:latin typeface="Adobe Garamond Pro Bold" pitchFamily="18" charset="0"/>
              </a:rPr>
              <a:t>IGP-2                            Übung 4</a:t>
            </a:r>
          </a:p>
          <a:p>
            <a:pPr marL="571500" lvl="0" indent="-571500">
              <a:buFont typeface="Arial" panose="020B0604020202020204" pitchFamily="34" charset="0"/>
              <a:buChar char="•"/>
            </a:pPr>
            <a:r>
              <a:rPr lang="de-AT" altLang="de-DE" sz="2800" b="1" dirty="0" smtClean="0">
                <a:latin typeface="Adobe Garamond Pro Bold" pitchFamily="18" charset="0"/>
              </a:rPr>
              <a:t>IGP-3                            Übung 5</a:t>
            </a:r>
          </a:p>
          <a:p>
            <a:pPr marL="571500" lvl="0" indent="-571500">
              <a:buFont typeface="Arial" panose="020B0604020202020204" pitchFamily="34" charset="0"/>
              <a:buChar char="•"/>
            </a:pPr>
            <a:r>
              <a:rPr lang="de-AT" altLang="de-DE" sz="2800" b="1" dirty="0" smtClean="0">
                <a:latin typeface="Adobe Garamond Pro Bold" pitchFamily="18" charset="0"/>
              </a:rPr>
              <a:t>IBGH 1                         Übung 3</a:t>
            </a:r>
          </a:p>
          <a:p>
            <a:pPr marL="571500" lvl="0" indent="-571500">
              <a:buFont typeface="Arial" panose="020B0604020202020204" pitchFamily="34" charset="0"/>
              <a:buChar char="•"/>
            </a:pPr>
            <a:r>
              <a:rPr lang="de-AT" altLang="de-DE" sz="2800" b="1" dirty="0" smtClean="0">
                <a:latin typeface="Adobe Garamond Pro Bold" pitchFamily="18" charset="0"/>
              </a:rPr>
              <a:t>IBGH 2                         Übung 4</a:t>
            </a:r>
          </a:p>
          <a:p>
            <a:pPr marL="571500" lvl="0" indent="-571500">
              <a:buFont typeface="Arial" panose="020B0604020202020204" pitchFamily="34" charset="0"/>
              <a:buChar char="•"/>
            </a:pPr>
            <a:r>
              <a:rPr lang="de-AT" altLang="de-DE" sz="2800" b="1" dirty="0" smtClean="0">
                <a:latin typeface="Adobe Garamond Pro Bold" pitchFamily="18" charset="0"/>
              </a:rPr>
              <a:t>IBGH 3                         Übung 5</a:t>
            </a:r>
          </a:p>
          <a:p>
            <a:pPr marL="571500" lvl="0" indent="-571500">
              <a:buFont typeface="Arial" panose="020B0604020202020204" pitchFamily="34" charset="0"/>
              <a:buChar char="•"/>
            </a:pPr>
            <a:r>
              <a:rPr lang="de-AT" altLang="de-DE" sz="2800" b="1" dirty="0" smtClean="0">
                <a:latin typeface="Adobe Garamond Pro Bold" pitchFamily="18" charset="0"/>
              </a:rPr>
              <a:t>IGP V                            Übung 4</a:t>
            </a:r>
          </a:p>
          <a:p>
            <a:pPr marL="571500" lvl="0" indent="-571500">
              <a:buFont typeface="Arial" panose="020B0604020202020204" pitchFamily="34" charset="0"/>
              <a:buChar char="•"/>
            </a:pPr>
            <a:r>
              <a:rPr lang="de-AT" altLang="de-DE" sz="2800" b="1" dirty="0" smtClean="0">
                <a:latin typeface="Adobe Garamond Pro Bold" pitchFamily="18" charset="0"/>
              </a:rPr>
              <a:t>IGP ZTP                       Übung 4</a:t>
            </a:r>
          </a:p>
          <a:p>
            <a:pPr lvl="0"/>
            <a:r>
              <a:rPr lang="de-AT" altLang="de-DE" sz="2800" b="1" dirty="0" smtClean="0">
                <a:latin typeface="Adobe Garamond Pro Bold" pitchFamily="18" charset="0"/>
              </a:rPr>
              <a:t>Kommt der Hund dem HF beim Abholen entgegen , werden </a:t>
            </a:r>
            <a:r>
              <a:rPr lang="de-AT" altLang="de-DE" sz="2800" b="1" dirty="0" smtClean="0">
                <a:solidFill>
                  <a:srgbClr val="FF0000"/>
                </a:solidFill>
                <a:latin typeface="Adobe Garamond Pro Bold" pitchFamily="18" charset="0"/>
              </a:rPr>
              <a:t>bis zu 3 Punkten </a:t>
            </a:r>
            <a:r>
              <a:rPr lang="de-AT" altLang="de-DE" sz="2800" b="1" dirty="0" smtClean="0">
                <a:latin typeface="Adobe Garamond Pro Bold" pitchFamily="18" charset="0"/>
              </a:rPr>
              <a:t>abgezogen</a:t>
            </a: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2000490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206902465"/>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1914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50783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Punkteaufteilung  Schutzdienst IGP 1:</a:t>
            </a:r>
          </a:p>
          <a:p>
            <a:pPr marL="571500" lvl="0" indent="-571500">
              <a:buFont typeface="Arial" panose="020B0604020202020204" pitchFamily="34" charset="0"/>
              <a:buChar char="•"/>
            </a:pP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smtClean="0">
                <a:latin typeface="Adobe Garamond Pro Bold" pitchFamily="18" charset="0"/>
              </a:rPr>
              <a:t>Revieren                                                                  5        </a:t>
            </a:r>
          </a:p>
          <a:p>
            <a:pPr marL="571500" lvl="0" indent="-571500">
              <a:buFont typeface="Arial" panose="020B0604020202020204" pitchFamily="34" charset="0"/>
              <a:buChar char="•"/>
            </a:pPr>
            <a:r>
              <a:rPr lang="de-AT" altLang="de-DE" sz="2800" b="1" dirty="0" smtClean="0">
                <a:latin typeface="Adobe Garamond Pro Bold" pitchFamily="18" charset="0"/>
              </a:rPr>
              <a:t>Stellen und Verbellen                                            </a:t>
            </a:r>
            <a:r>
              <a:rPr lang="de-AT" altLang="de-DE" sz="2800" b="1" dirty="0" smtClean="0">
                <a:solidFill>
                  <a:srgbClr val="FF0000"/>
                </a:solidFill>
                <a:latin typeface="Adobe Garamond Pro Bold" pitchFamily="18" charset="0"/>
              </a:rPr>
              <a:t>15</a:t>
            </a: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smtClean="0">
                <a:latin typeface="Adobe Garamond Pro Bold" pitchFamily="18" charset="0"/>
              </a:rPr>
              <a:t>Verhinderung eines Fluchtversuches                   20</a:t>
            </a:r>
          </a:p>
          <a:p>
            <a:pPr marL="571500" lvl="0" indent="-571500">
              <a:buFont typeface="Arial" panose="020B0604020202020204" pitchFamily="34" charset="0"/>
              <a:buChar char="•"/>
            </a:pPr>
            <a:r>
              <a:rPr lang="de-AT" altLang="de-DE" sz="2800" b="1" dirty="0" smtClean="0">
                <a:latin typeface="Adobe Garamond Pro Bold" pitchFamily="18" charset="0"/>
              </a:rPr>
              <a:t>Abwehr eines Angriffes aus der Bewachung       </a:t>
            </a:r>
            <a:r>
              <a:rPr lang="de-AT" altLang="de-DE" sz="2800" b="1" dirty="0" smtClean="0">
                <a:solidFill>
                  <a:srgbClr val="FF0000"/>
                </a:solidFill>
                <a:latin typeface="Adobe Garamond Pro Bold" pitchFamily="18" charset="0"/>
              </a:rPr>
              <a:t>30</a:t>
            </a: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smtClean="0">
                <a:latin typeface="Adobe Garamond Pro Bold" pitchFamily="18" charset="0"/>
              </a:rPr>
              <a:t>Angriff auf den Hund aus der Bewegung           30</a:t>
            </a:r>
          </a:p>
          <a:p>
            <a:pPr lvl="0"/>
            <a:r>
              <a:rPr lang="de-AT" altLang="de-DE" sz="2800" b="1" dirty="0" smtClean="0">
                <a:latin typeface="Adobe Garamond Pro Bold" pitchFamily="18" charset="0"/>
              </a:rPr>
              <a:t>                                </a:t>
            </a: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9696901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887065192"/>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2017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96148" y="754013"/>
            <a:ext cx="8559298" cy="594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Punkteaufteilung  Schutzdienst IGP 2:</a:t>
            </a:r>
          </a:p>
          <a:p>
            <a:pPr marL="571500" lvl="0" indent="-571500">
              <a:buFont typeface="Arial" panose="020B0604020202020204" pitchFamily="34" charset="0"/>
              <a:buChar char="•"/>
            </a:pP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smtClean="0">
                <a:latin typeface="Adobe Garamond Pro Bold" pitchFamily="18" charset="0"/>
              </a:rPr>
              <a:t>Revieren                                                                  5        </a:t>
            </a:r>
          </a:p>
          <a:p>
            <a:pPr marL="571500" lvl="0" indent="-571500">
              <a:buFont typeface="Arial" panose="020B0604020202020204" pitchFamily="34" charset="0"/>
              <a:buChar char="•"/>
            </a:pPr>
            <a:r>
              <a:rPr lang="de-AT" altLang="de-DE" sz="2800" b="1" dirty="0" smtClean="0">
                <a:latin typeface="Adobe Garamond Pro Bold" pitchFamily="18" charset="0"/>
              </a:rPr>
              <a:t>Stellen und Verbellen                                            </a:t>
            </a:r>
            <a:r>
              <a:rPr lang="de-AT" altLang="de-DE" sz="2800" b="1" dirty="0" smtClean="0">
                <a:solidFill>
                  <a:srgbClr val="FF0000"/>
                </a:solidFill>
                <a:latin typeface="Adobe Garamond Pro Bold" pitchFamily="18" charset="0"/>
              </a:rPr>
              <a:t>15</a:t>
            </a: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smtClean="0">
                <a:latin typeface="Adobe Garamond Pro Bold" pitchFamily="18" charset="0"/>
              </a:rPr>
              <a:t>Verhinderung eines Fluchtversuches                   </a:t>
            </a:r>
            <a:r>
              <a:rPr lang="de-AT" altLang="de-DE" sz="2800" b="1" dirty="0" smtClean="0">
                <a:solidFill>
                  <a:srgbClr val="FF0000"/>
                </a:solidFill>
                <a:latin typeface="Adobe Garamond Pro Bold" pitchFamily="18" charset="0"/>
              </a:rPr>
              <a:t>15</a:t>
            </a:r>
          </a:p>
          <a:p>
            <a:pPr marL="571500" lvl="0" indent="-571500">
              <a:buFont typeface="Arial" panose="020B0604020202020204" pitchFamily="34" charset="0"/>
              <a:buChar char="•"/>
            </a:pPr>
            <a:r>
              <a:rPr lang="de-AT" altLang="de-DE" sz="2800" b="1" dirty="0">
                <a:latin typeface="Adobe Garamond Pro Bold" pitchFamily="18" charset="0"/>
              </a:rPr>
              <a:t> Abwehr eines Angriffes aus der </a:t>
            </a:r>
            <a:r>
              <a:rPr lang="de-AT" altLang="de-DE" sz="2800" b="1" dirty="0" smtClean="0">
                <a:latin typeface="Adobe Garamond Pro Bold" pitchFamily="18" charset="0"/>
              </a:rPr>
              <a:t>Bewachung      </a:t>
            </a:r>
            <a:r>
              <a:rPr lang="de-AT" altLang="de-DE" sz="2800" b="1" dirty="0" smtClean="0">
                <a:solidFill>
                  <a:srgbClr val="FF0000"/>
                </a:solidFill>
                <a:latin typeface="Adobe Garamond Pro Bold" pitchFamily="18" charset="0"/>
              </a:rPr>
              <a:t>20</a:t>
            </a:r>
          </a:p>
          <a:p>
            <a:pPr marL="571500" lvl="0" indent="-571500">
              <a:buFont typeface="Arial" panose="020B0604020202020204" pitchFamily="34" charset="0"/>
              <a:buChar char="•"/>
            </a:pPr>
            <a:r>
              <a:rPr lang="de-AT" altLang="de-DE" sz="2800" b="1" dirty="0" smtClean="0">
                <a:latin typeface="Adobe Garamond Pro Bold" pitchFamily="18" charset="0"/>
              </a:rPr>
              <a:t>Rückentransport                                                     5</a:t>
            </a:r>
          </a:p>
          <a:p>
            <a:pPr marL="571500" lvl="0" indent="-571500">
              <a:buFont typeface="Arial" panose="020B0604020202020204" pitchFamily="34" charset="0"/>
              <a:buChar char="•"/>
            </a:pPr>
            <a:r>
              <a:rPr lang="de-AT" altLang="de-DE" sz="2800" b="1" dirty="0" smtClean="0">
                <a:latin typeface="Adobe Garamond Pro Bold" pitchFamily="18" charset="0"/>
              </a:rPr>
              <a:t>Abwehr eines Angriffes aus der Bewachung      </a:t>
            </a:r>
            <a:r>
              <a:rPr lang="de-AT" altLang="de-DE" sz="2800" b="1" dirty="0" smtClean="0">
                <a:solidFill>
                  <a:srgbClr val="FF0000"/>
                </a:solidFill>
                <a:latin typeface="Adobe Garamond Pro Bold" pitchFamily="18" charset="0"/>
              </a:rPr>
              <a:t>20</a:t>
            </a: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smtClean="0">
                <a:latin typeface="Adobe Garamond Pro Bold" pitchFamily="18" charset="0"/>
              </a:rPr>
              <a:t>Angriff auf den Hund aus der Bewegung           20</a:t>
            </a:r>
          </a:p>
          <a:p>
            <a:pPr lvl="0"/>
            <a:r>
              <a:rPr lang="de-AT" altLang="de-DE" sz="2800" b="1" dirty="0" smtClean="0">
                <a:latin typeface="Adobe Garamond Pro Bold" pitchFamily="18" charset="0"/>
              </a:rPr>
              <a:t>                                </a:t>
            </a: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4271770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584452366"/>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2119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96148" y="754013"/>
            <a:ext cx="8559298" cy="594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Punkteaufteilung  Schutzdienst IGP 3:</a:t>
            </a:r>
          </a:p>
          <a:p>
            <a:pPr marL="571500" lvl="0" indent="-571500">
              <a:buFont typeface="Arial" panose="020B0604020202020204" pitchFamily="34" charset="0"/>
              <a:buChar char="•"/>
            </a:pP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smtClean="0">
                <a:latin typeface="Adobe Garamond Pro Bold" pitchFamily="18" charset="0"/>
              </a:rPr>
              <a:t>Revieren                                                                  5        </a:t>
            </a:r>
          </a:p>
          <a:p>
            <a:pPr marL="571500" lvl="0" indent="-571500">
              <a:buFont typeface="Arial" panose="020B0604020202020204" pitchFamily="34" charset="0"/>
              <a:buChar char="•"/>
            </a:pPr>
            <a:r>
              <a:rPr lang="de-AT" altLang="de-DE" sz="2800" b="1" dirty="0" smtClean="0">
                <a:latin typeface="Adobe Garamond Pro Bold" pitchFamily="18" charset="0"/>
              </a:rPr>
              <a:t>Stellen und Verbellen                                            </a:t>
            </a:r>
            <a:r>
              <a:rPr lang="de-AT" altLang="de-DE" sz="2800" b="1" dirty="0" smtClean="0">
                <a:solidFill>
                  <a:srgbClr val="FF0000"/>
                </a:solidFill>
                <a:latin typeface="Adobe Garamond Pro Bold" pitchFamily="18" charset="0"/>
              </a:rPr>
              <a:t>15</a:t>
            </a: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smtClean="0">
                <a:latin typeface="Adobe Garamond Pro Bold" pitchFamily="18" charset="0"/>
              </a:rPr>
              <a:t>Verhinderung eines Fluchtversuches                   10</a:t>
            </a:r>
          </a:p>
          <a:p>
            <a:pPr marL="571500" lvl="0" indent="-571500">
              <a:buFont typeface="Arial" panose="020B0604020202020204" pitchFamily="34" charset="0"/>
              <a:buChar char="•"/>
            </a:pPr>
            <a:r>
              <a:rPr lang="de-AT" altLang="de-DE" sz="2800" b="1" dirty="0">
                <a:latin typeface="Adobe Garamond Pro Bold" pitchFamily="18" charset="0"/>
              </a:rPr>
              <a:t> Abwehr eines Angriffes aus der </a:t>
            </a:r>
            <a:r>
              <a:rPr lang="de-AT" altLang="de-DE" sz="2800" b="1" dirty="0" smtClean="0">
                <a:latin typeface="Adobe Garamond Pro Bold" pitchFamily="18" charset="0"/>
              </a:rPr>
              <a:t>Bewachung      </a:t>
            </a:r>
            <a:r>
              <a:rPr lang="de-AT" altLang="de-DE" sz="2800" b="1" dirty="0" smtClean="0">
                <a:solidFill>
                  <a:srgbClr val="FF0000"/>
                </a:solidFill>
                <a:latin typeface="Adobe Garamond Pro Bold" pitchFamily="18" charset="0"/>
              </a:rPr>
              <a:t>15</a:t>
            </a:r>
          </a:p>
          <a:p>
            <a:pPr marL="571500" lvl="0" indent="-571500">
              <a:buFont typeface="Arial" panose="020B0604020202020204" pitchFamily="34" charset="0"/>
              <a:buChar char="•"/>
            </a:pPr>
            <a:r>
              <a:rPr lang="de-AT" altLang="de-DE" sz="2800" b="1" dirty="0" smtClean="0">
                <a:latin typeface="Adobe Garamond Pro Bold" pitchFamily="18" charset="0"/>
              </a:rPr>
              <a:t>Rückentransport                                                     5</a:t>
            </a:r>
          </a:p>
          <a:p>
            <a:pPr marL="571500" lvl="0" indent="-571500">
              <a:buFont typeface="Arial" panose="020B0604020202020204" pitchFamily="34" charset="0"/>
              <a:buChar char="•"/>
            </a:pPr>
            <a:r>
              <a:rPr lang="de-AT" altLang="de-DE" sz="2800" b="1" dirty="0" smtClean="0">
                <a:latin typeface="Adobe Garamond Pro Bold" pitchFamily="18" charset="0"/>
              </a:rPr>
              <a:t>Abwehr eines Angriffes aus der Bewachung      </a:t>
            </a:r>
            <a:r>
              <a:rPr lang="de-AT" altLang="de-DE" sz="2800" b="1" dirty="0" smtClean="0">
                <a:solidFill>
                  <a:srgbClr val="FF0000"/>
                </a:solidFill>
                <a:latin typeface="Adobe Garamond Pro Bold" pitchFamily="18" charset="0"/>
              </a:rPr>
              <a:t>15</a:t>
            </a:r>
            <a:endParaRPr lang="de-AT" altLang="de-DE" sz="2800" b="1" dirty="0" smtClean="0">
              <a:latin typeface="Adobe Garamond Pro Bold" pitchFamily="18" charset="0"/>
            </a:endParaRPr>
          </a:p>
          <a:p>
            <a:pPr marL="571500" lvl="0" indent="-571500">
              <a:buFont typeface="Arial" panose="020B0604020202020204" pitchFamily="34" charset="0"/>
              <a:buChar char="•"/>
            </a:pPr>
            <a:r>
              <a:rPr lang="de-AT" altLang="de-DE" sz="2800" b="1" dirty="0" smtClean="0">
                <a:latin typeface="Adobe Garamond Pro Bold" pitchFamily="18" charset="0"/>
              </a:rPr>
              <a:t>Angriff auf den Hund aus der Bewegung           </a:t>
            </a:r>
            <a:r>
              <a:rPr lang="de-AT" altLang="de-DE" sz="2800" b="1" dirty="0" smtClean="0">
                <a:solidFill>
                  <a:srgbClr val="FF0000"/>
                </a:solidFill>
                <a:latin typeface="Adobe Garamond Pro Bold" pitchFamily="18" charset="0"/>
              </a:rPr>
              <a:t>15</a:t>
            </a:r>
          </a:p>
          <a:p>
            <a:pPr lvl="0"/>
            <a:r>
              <a:rPr lang="de-AT" altLang="de-DE" sz="2800" b="1" dirty="0" smtClean="0">
                <a:latin typeface="Adobe Garamond Pro Bold" pitchFamily="18" charset="0"/>
              </a:rPr>
              <a:t>                                </a:t>
            </a: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677162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80648368"/>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2221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179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96148" y="754013"/>
            <a:ext cx="8559298" cy="60631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Revieren:</a:t>
            </a:r>
          </a:p>
          <a:p>
            <a:pPr marL="571500" lvl="0" indent="-571500">
              <a:buFont typeface="Arial" panose="020B0604020202020204" pitchFamily="34" charset="0"/>
              <a:buChar char="•"/>
            </a:pPr>
            <a:endParaRPr lang="de-AT" altLang="de-DE" sz="2800" b="1" dirty="0" smtClean="0">
              <a:latin typeface="Adobe Garamond Pro Bold" pitchFamily="18" charset="0"/>
            </a:endParaRPr>
          </a:p>
          <a:p>
            <a:pPr lvl="0"/>
            <a:r>
              <a:rPr lang="de-AT" altLang="de-DE" sz="3200" b="1" dirty="0" smtClean="0">
                <a:solidFill>
                  <a:srgbClr val="FF0000"/>
                </a:solidFill>
                <a:latin typeface="Adobe Garamond Pro Bold" pitchFamily="18" charset="0"/>
              </a:rPr>
              <a:t>In jeder Prüfungsstufe müssen 6 Verstecke aufgestellt se</a:t>
            </a:r>
            <a:r>
              <a:rPr lang="de-AT" altLang="de-DE" sz="2800" b="1" dirty="0" smtClean="0">
                <a:solidFill>
                  <a:srgbClr val="FF0000"/>
                </a:solidFill>
                <a:latin typeface="Adobe Garamond Pro Bold" pitchFamily="18" charset="0"/>
              </a:rPr>
              <a:t>in</a:t>
            </a:r>
          </a:p>
          <a:p>
            <a:pPr lvl="0"/>
            <a:endParaRPr lang="de-AT" altLang="de-DE" sz="2800" b="1" dirty="0">
              <a:solidFill>
                <a:srgbClr val="FF0000"/>
              </a:solidFill>
              <a:latin typeface="Adobe Garamond Pro Bold" pitchFamily="18" charset="0"/>
            </a:endParaRPr>
          </a:p>
          <a:p>
            <a:pPr lvl="0"/>
            <a:r>
              <a:rPr lang="de-AT" altLang="de-DE" sz="2800" b="1" dirty="0" smtClean="0">
                <a:solidFill>
                  <a:srgbClr val="FF0000"/>
                </a:solidFill>
                <a:latin typeface="Adobe Garamond Pro Bold" pitchFamily="18" charset="0"/>
              </a:rPr>
              <a:t>Die Freigabe hat in Grundstellung mit Ausrichtung zum Leistungsrichter zu erfolgen, nach Freigabe durch den LR ist eine neue Ausrichtung in Richtung der Verstecke zulässig</a:t>
            </a:r>
          </a:p>
          <a:p>
            <a:pPr lvl="0"/>
            <a:r>
              <a:rPr lang="de-AT" altLang="de-DE" sz="2800" b="1" dirty="0" smtClean="0">
                <a:latin typeface="Adobe Garamond Pro Bold" pitchFamily="18" charset="0"/>
              </a:rPr>
              <a:t>                                </a:t>
            </a: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55000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48260628"/>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4613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a:t>
            </a:fld>
            <a:endParaRPr lang="de-DE"/>
          </a:p>
        </p:txBody>
      </p:sp>
      <p:sp>
        <p:nvSpPr>
          <p:cNvPr id="4" name="Textfeld 3"/>
          <p:cNvSpPr txBox="1"/>
          <p:nvPr/>
        </p:nvSpPr>
        <p:spPr>
          <a:xfrm>
            <a:off x="1563507" y="265639"/>
            <a:ext cx="6264696" cy="646331"/>
          </a:xfrm>
          <a:prstGeom prst="rect">
            <a:avLst/>
          </a:prstGeom>
          <a:noFill/>
        </p:spPr>
        <p:txBody>
          <a:bodyPr wrap="square" rtlCol="0">
            <a:spAutoFit/>
          </a:bodyPr>
          <a:lstStyle/>
          <a:p>
            <a:pPr algn="ctr"/>
            <a:r>
              <a:rPr lang="de-DE" sz="3600" b="1" dirty="0" smtClean="0"/>
              <a:t>BEZEICHNUNGEN </a:t>
            </a:r>
            <a:r>
              <a:rPr lang="de-DE" sz="3600" b="1" dirty="0" smtClean="0">
                <a:solidFill>
                  <a:srgbClr val="FF0000"/>
                </a:solidFill>
              </a:rPr>
              <a:t>- neu</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400" b="1" dirty="0" smtClean="0">
                <a:solidFill>
                  <a:srgbClr val="000000"/>
                </a:solidFill>
                <a:latin typeface="Adobe Garamond Pro Bold" pitchFamily="18" charset="0"/>
              </a:rPr>
              <a:t>IPO FH </a:t>
            </a:r>
            <a:r>
              <a:rPr lang="de-AT" altLang="de-DE" sz="4400" b="1" dirty="0" smtClean="0">
                <a:solidFill>
                  <a:srgbClr val="FF0000"/>
                </a:solidFill>
                <a:latin typeface="Adobe Garamond Pro Bold" pitchFamily="18" charset="0"/>
              </a:rPr>
              <a:t>= IGP FH</a:t>
            </a:r>
          </a:p>
          <a:p>
            <a:r>
              <a:rPr lang="de-AT" altLang="de-DE" sz="4400" b="1" dirty="0">
                <a:solidFill>
                  <a:srgbClr val="FF0000"/>
                </a:solidFill>
                <a:latin typeface="Adobe Garamond Pro Bold" pitchFamily="18" charset="0"/>
              </a:rPr>
              <a:t> </a:t>
            </a:r>
            <a:r>
              <a:rPr lang="de-AT" altLang="de-DE" sz="4400" b="1" dirty="0" smtClean="0">
                <a:solidFill>
                  <a:srgbClr val="FF0000"/>
                </a:solidFill>
                <a:latin typeface="Adobe Garamond Pro Bold" pitchFamily="18" charset="0"/>
              </a:rPr>
              <a:t>              </a:t>
            </a:r>
            <a:r>
              <a:rPr lang="de-AT" altLang="de-DE" sz="3200" b="1" dirty="0" smtClean="0">
                <a:latin typeface="Adobe Garamond Pro Bold" pitchFamily="18" charset="0"/>
              </a:rPr>
              <a:t>Int. Gebrauchshund Fährtenprüfung</a:t>
            </a:r>
          </a:p>
          <a:p>
            <a:r>
              <a:rPr lang="de-AT" altLang="de-DE" sz="4400" b="1" dirty="0" smtClean="0">
                <a:latin typeface="Adobe Garamond Pro Bold" pitchFamily="18" charset="0"/>
              </a:rPr>
              <a:t>StPr1-3</a:t>
            </a:r>
            <a:r>
              <a:rPr lang="de-AT" altLang="de-DE" sz="3200" b="1" dirty="0" smtClean="0">
                <a:latin typeface="Adobe Garamond Pro Bold" pitchFamily="18" charset="0"/>
              </a:rPr>
              <a:t> </a:t>
            </a:r>
            <a:r>
              <a:rPr lang="de-AT" altLang="de-DE" sz="3200" b="1" dirty="0" smtClean="0">
                <a:solidFill>
                  <a:srgbClr val="FF0000"/>
                </a:solidFill>
                <a:latin typeface="Adobe Garamond Pro Bold" pitchFamily="18" charset="0"/>
              </a:rPr>
              <a:t>= </a:t>
            </a:r>
            <a:r>
              <a:rPr lang="de-AT" altLang="de-DE" sz="4000" b="1" dirty="0" err="1" smtClean="0">
                <a:solidFill>
                  <a:srgbClr val="FF0000"/>
                </a:solidFill>
                <a:latin typeface="Adobe Garamond Pro Bold" pitchFamily="18" charset="0"/>
              </a:rPr>
              <a:t>StöPr</a:t>
            </a:r>
            <a:r>
              <a:rPr lang="de-AT" altLang="de-DE" sz="4000" b="1" dirty="0" smtClean="0">
                <a:solidFill>
                  <a:srgbClr val="FF0000"/>
                </a:solidFill>
                <a:latin typeface="Adobe Garamond Pro Bold" pitchFamily="18" charset="0"/>
              </a:rPr>
              <a:t> 1-3</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Stöberprüfung 1-3</a:t>
            </a:r>
          </a:p>
          <a:p>
            <a:endParaRPr lang="de-AT" altLang="de-DE" sz="3200" b="1" dirty="0" smtClean="0">
              <a:latin typeface="Adobe Garamond Pro Bold" pitchFamily="18" charset="0"/>
            </a:endParaRPr>
          </a:p>
          <a:p>
            <a:r>
              <a:rPr lang="de-AT" altLang="de-DE" sz="4400" b="1" dirty="0" smtClean="0">
                <a:solidFill>
                  <a:srgbClr val="FF0000"/>
                </a:solidFill>
                <a:latin typeface="Adobe Garamond Pro Bold" pitchFamily="18" charset="0"/>
              </a:rPr>
              <a:t>IAD = Int. Ausdauerprüfung</a:t>
            </a:r>
            <a:endParaRPr lang="de-AT" altLang="de-DE" sz="5400" b="1" dirty="0" smtClean="0">
              <a:solidFill>
                <a:srgbClr val="FF0000"/>
              </a:solidFill>
              <a:latin typeface="Adobe Garamond Pro Bold" pitchFamily="18" charset="0"/>
            </a:endParaRPr>
          </a:p>
        </p:txBody>
      </p:sp>
      <p:sp>
        <p:nvSpPr>
          <p:cNvPr id="5" name="Pfeil nach rechts 4"/>
          <p:cNvSpPr/>
          <p:nvPr/>
        </p:nvSpPr>
        <p:spPr>
          <a:xfrm>
            <a:off x="101210" y="3096254"/>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73945" y="4850329"/>
            <a:ext cx="393350" cy="34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8955947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932639378"/>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2324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96148" y="754013"/>
            <a:ext cx="8559298" cy="6370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Revieren:</a:t>
            </a:r>
          </a:p>
          <a:p>
            <a:pPr marL="571500" lvl="0" indent="-571500">
              <a:buFont typeface="Arial" panose="020B0604020202020204" pitchFamily="34" charset="0"/>
              <a:buChar char="•"/>
            </a:pPr>
            <a:endParaRPr lang="de-AT" altLang="de-DE" sz="2800" b="1" dirty="0" smtClean="0">
              <a:latin typeface="Adobe Garamond Pro Bold" pitchFamily="18" charset="0"/>
            </a:endParaRPr>
          </a:p>
          <a:p>
            <a:pPr lvl="0"/>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Nimmt der Hundeführer seinen Hund im Verlauf des Revierens in die Grundstellung, wird die </a:t>
            </a:r>
            <a:r>
              <a:rPr lang="de-AT" altLang="de-DE" sz="3200" b="1" dirty="0" smtClean="0">
                <a:solidFill>
                  <a:srgbClr val="FF0000"/>
                </a:solidFill>
                <a:latin typeface="Adobe Garamond Pro Bold" pitchFamily="18" charset="0"/>
              </a:rPr>
              <a:t> </a:t>
            </a:r>
          </a:p>
          <a:p>
            <a:pPr lvl="0"/>
            <a:r>
              <a:rPr lang="de-AT" altLang="de-DE" sz="3200" b="1" dirty="0" smtClean="0">
                <a:solidFill>
                  <a:srgbClr val="FF0000"/>
                </a:solidFill>
                <a:latin typeface="Adobe Garamond Pro Bold" pitchFamily="18" charset="0"/>
              </a:rPr>
              <a:t>Übung wird mit Null Punkten bewertet</a:t>
            </a:r>
          </a:p>
          <a:p>
            <a:pPr lvl="0"/>
            <a:r>
              <a:rPr lang="de-AT" altLang="de-DE" sz="3200" b="1" dirty="0" smtClean="0">
                <a:latin typeface="Adobe Garamond Pro Bold" pitchFamily="18" charset="0"/>
              </a:rPr>
              <a:t>Der Schutzdienst kann fortgesetzt werden, wenn sich der Hund wieder einsetzen lässt.</a:t>
            </a:r>
          </a:p>
          <a:p>
            <a:pPr lvl="0"/>
            <a:r>
              <a:rPr lang="de-AT" altLang="de-DE" sz="3200" b="1" dirty="0" smtClean="0">
                <a:latin typeface="Adobe Garamond Pro Bold" pitchFamily="18" charset="0"/>
              </a:rPr>
              <a:t>Kommt er ein zweites Mal in die Grundstellung zurück </a:t>
            </a:r>
            <a:r>
              <a:rPr lang="de-AT" altLang="de-DE" sz="3200" b="1" dirty="0" smtClean="0">
                <a:solidFill>
                  <a:srgbClr val="FF0000"/>
                </a:solidFill>
                <a:latin typeface="Adobe Garamond Pro Bold" pitchFamily="18" charset="0"/>
              </a:rPr>
              <a:t>ist der Schutzdienst abzubrechen</a:t>
            </a:r>
            <a:endParaRPr lang="de-AT" altLang="de-DE" sz="2800" b="1" dirty="0" smtClean="0">
              <a:latin typeface="Adobe Garamond Pro Bold" pitchFamily="18" charset="0"/>
            </a:endParaRPr>
          </a:p>
          <a:p>
            <a:pPr lvl="0"/>
            <a:r>
              <a:rPr lang="de-AT" altLang="de-DE" sz="2800" b="1" dirty="0" smtClean="0">
                <a:latin typeface="Adobe Garamond Pro Bold" pitchFamily="18" charset="0"/>
              </a:rPr>
              <a:t>                                </a:t>
            </a: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3704387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798779566"/>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2426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96148" y="754013"/>
            <a:ext cx="8559298" cy="63094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Revieren:</a:t>
            </a:r>
          </a:p>
          <a:p>
            <a:pPr marL="571500" lvl="0" indent="-571500">
              <a:buFont typeface="Arial" panose="020B0604020202020204" pitchFamily="34" charset="0"/>
              <a:buChar char="•"/>
            </a:pPr>
            <a:endParaRPr lang="de-AT" altLang="de-DE" sz="2800" b="1" dirty="0" smtClean="0">
              <a:latin typeface="Adobe Garamond Pro Bold" pitchFamily="18" charset="0"/>
            </a:endParaRPr>
          </a:p>
          <a:p>
            <a:pPr lvl="0"/>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 Hat der Hund den Helfer noch nicht erkannt, hat der Hundeführer zwei weitere Versuche seinen Hund ins nächste </a:t>
            </a:r>
            <a:r>
              <a:rPr lang="de-AT" altLang="de-DE" sz="3200" b="1" dirty="0" err="1" smtClean="0">
                <a:latin typeface="Adobe Garamond Pro Bold" pitchFamily="18" charset="0"/>
              </a:rPr>
              <a:t>Verbellversteck</a:t>
            </a:r>
            <a:r>
              <a:rPr lang="de-AT" altLang="de-DE" sz="3200" b="1" dirty="0" smtClean="0">
                <a:latin typeface="Adobe Garamond Pro Bold" pitchFamily="18" charset="0"/>
              </a:rPr>
              <a:t> zu schicken.</a:t>
            </a:r>
          </a:p>
          <a:p>
            <a:pPr lvl="0"/>
            <a:r>
              <a:rPr lang="de-AT" altLang="de-DE" sz="3200" b="1" dirty="0" smtClean="0">
                <a:solidFill>
                  <a:srgbClr val="FF0000"/>
                </a:solidFill>
                <a:latin typeface="Adobe Garamond Pro Bold" pitchFamily="18" charset="0"/>
              </a:rPr>
              <a:t>Der Hund darf nicht noch einmal zu einem bereits umlaufenen Versteck geschickt werden.</a:t>
            </a:r>
          </a:p>
          <a:p>
            <a:pPr lvl="0"/>
            <a:r>
              <a:rPr lang="de-AT" altLang="de-DE" sz="3200" b="1" dirty="0" smtClean="0">
                <a:latin typeface="Adobe Garamond Pro Bold" pitchFamily="18" charset="0"/>
              </a:rPr>
              <a:t>Gelingt dies nicht, ist die Abteilung abzubrechen</a:t>
            </a:r>
          </a:p>
          <a:p>
            <a:pPr marL="457200" lvl="0" indent="-457200">
              <a:buFont typeface="Wingdings" panose="05000000000000000000" pitchFamily="2" charset="2"/>
              <a:buChar char="Ø"/>
            </a:pPr>
            <a:r>
              <a:rPr lang="de-AT" altLang="de-DE" sz="3200" b="1" dirty="0" smtClean="0">
                <a:solidFill>
                  <a:srgbClr val="FF0000"/>
                </a:solidFill>
                <a:latin typeface="Adobe Garamond Pro Bold" pitchFamily="18" charset="0"/>
              </a:rPr>
              <a:t>Besprechung bis zum Abbruch – keine Punkte</a:t>
            </a:r>
            <a:endParaRPr lang="de-AT" altLang="de-DE" sz="2800" b="1" dirty="0" smtClean="0">
              <a:solidFill>
                <a:srgbClr val="FF0000"/>
              </a:solidFill>
              <a:latin typeface="Adobe Garamond Pro Bold" pitchFamily="18" charset="0"/>
            </a:endParaRPr>
          </a:p>
          <a:p>
            <a:pPr lvl="0"/>
            <a:r>
              <a:rPr lang="de-AT" altLang="de-DE" sz="2800" b="1" dirty="0" smtClean="0">
                <a:latin typeface="Adobe Garamond Pro Bold" pitchFamily="18" charset="0"/>
              </a:rPr>
              <a:t>                                </a:t>
            </a: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2642179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821691847"/>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2529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96148" y="754013"/>
            <a:ext cx="8559298" cy="39087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Revieren:</a:t>
            </a:r>
          </a:p>
          <a:p>
            <a:pPr marL="571500" lvl="0" indent="-571500">
              <a:buFont typeface="Arial" panose="020B0604020202020204" pitchFamily="34" charset="0"/>
              <a:buChar char="•"/>
            </a:pPr>
            <a:endParaRPr lang="de-AT" altLang="de-DE" sz="2800" b="1" dirty="0" smtClean="0">
              <a:latin typeface="Adobe Garamond Pro Bold" pitchFamily="18" charset="0"/>
            </a:endParaRPr>
          </a:p>
          <a:p>
            <a:pPr marL="457200" lvl="0" indent="-457200">
              <a:buFont typeface="Wingdings" panose="05000000000000000000" pitchFamily="2" charset="2"/>
              <a:buChar char="Ø"/>
            </a:pP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  </a:t>
            </a:r>
            <a:r>
              <a:rPr lang="de-AT" altLang="de-DE" sz="3200" b="1" dirty="0" smtClean="0">
                <a:solidFill>
                  <a:srgbClr val="FF0000"/>
                </a:solidFill>
                <a:latin typeface="Adobe Garamond Pro Bold" pitchFamily="18" charset="0"/>
              </a:rPr>
              <a:t> Der Hund muss sich immer vor dem Hundeführer befinden</a:t>
            </a:r>
            <a:endParaRPr lang="de-AT" altLang="de-DE" sz="2800" b="1" dirty="0" smtClean="0">
              <a:solidFill>
                <a:srgbClr val="FF0000"/>
              </a:solidFill>
              <a:latin typeface="Adobe Garamond Pro Bold" pitchFamily="18" charset="0"/>
            </a:endParaRPr>
          </a:p>
          <a:p>
            <a:pPr lvl="0"/>
            <a:r>
              <a:rPr lang="de-AT" altLang="de-DE" sz="2800" b="1" dirty="0" smtClean="0">
                <a:latin typeface="Adobe Garamond Pro Bold" pitchFamily="18" charset="0"/>
              </a:rPr>
              <a:t>                                </a:t>
            </a: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619262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881198697"/>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2631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96148" y="754013"/>
            <a:ext cx="8559298" cy="5940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 IGP 1</a:t>
            </a:r>
          </a:p>
          <a:p>
            <a:r>
              <a:rPr lang="de-AT" altLang="de-DE" sz="3600" b="1" dirty="0" smtClean="0">
                <a:solidFill>
                  <a:srgbClr val="FF0000"/>
                </a:solidFill>
                <a:latin typeface="Adobe Garamond Pro Bold" pitchFamily="18" charset="0"/>
              </a:rPr>
              <a:t>In Leinenführigkeit </a:t>
            </a:r>
            <a:r>
              <a:rPr lang="de-AT" altLang="de-DE" sz="3600" b="1" dirty="0" smtClean="0">
                <a:latin typeface="Adobe Garamond Pro Bold" pitchFamily="18" charset="0"/>
              </a:rPr>
              <a:t>wird der Hund zur Ausgangsposition auf der Mittellinie in Höhe des 6. Versteckes geführt, nimmt dort eine Grundstellung ein und wird </a:t>
            </a:r>
            <a:r>
              <a:rPr lang="de-AT" altLang="de-DE" sz="3600" b="1" dirty="0" err="1" smtClean="0">
                <a:latin typeface="Adobe Garamond Pro Bold" pitchFamily="18" charset="0"/>
              </a:rPr>
              <a:t>abgeleint</a:t>
            </a:r>
            <a:r>
              <a:rPr lang="de-AT" altLang="de-DE" sz="3600" b="1" dirty="0" smtClean="0">
                <a:latin typeface="Adobe Garamond Pro Bold" pitchFamily="18" charset="0"/>
              </a:rPr>
              <a:t>.</a:t>
            </a:r>
          </a:p>
          <a:p>
            <a:endParaRPr lang="de-AT" altLang="de-DE" sz="3600" b="1" dirty="0" smtClean="0">
              <a:latin typeface="Adobe Garamond Pro Bold" pitchFamily="18" charset="0"/>
            </a:endParaRPr>
          </a:p>
          <a:p>
            <a:r>
              <a:rPr lang="de-AT" altLang="de-DE" sz="3600" b="1" dirty="0" smtClean="0">
                <a:latin typeface="Adobe Garamond Pro Bold" pitchFamily="18" charset="0"/>
              </a:rPr>
              <a:t>Der HF zeigt durch </a:t>
            </a:r>
            <a:r>
              <a:rPr lang="de-AT" altLang="de-DE" sz="3600" b="1" dirty="0" err="1" smtClean="0">
                <a:latin typeface="Adobe Garamond Pro Bold" pitchFamily="18" charset="0"/>
              </a:rPr>
              <a:t>Armheben</a:t>
            </a:r>
            <a:r>
              <a:rPr lang="de-AT" altLang="de-DE" sz="3600" b="1" dirty="0" smtClean="0">
                <a:latin typeface="Adobe Garamond Pro Bold" pitchFamily="18" charset="0"/>
              </a:rPr>
              <a:t> seine Bereitschaft zum Übungsbeginn an.</a:t>
            </a:r>
            <a:r>
              <a:rPr lang="de-AT" altLang="de-DE" sz="2800" b="1" dirty="0" smtClean="0">
                <a:latin typeface="Adobe Garamond Pro Bold" pitchFamily="18" charset="0"/>
              </a:rPr>
              <a:t>                       </a:t>
            </a: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71628169"/>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01471486"/>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2734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96148" y="754013"/>
            <a:ext cx="8559298" cy="56938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 IGP 1</a:t>
            </a:r>
          </a:p>
          <a:p>
            <a:r>
              <a:rPr lang="de-AT" altLang="de-DE" sz="3600" b="1" dirty="0" smtClean="0">
                <a:solidFill>
                  <a:srgbClr val="FF0000"/>
                </a:solidFill>
                <a:latin typeface="Adobe Garamond Pro Bold" pitchFamily="18" charset="0"/>
              </a:rPr>
              <a:t> </a:t>
            </a:r>
          </a:p>
          <a:p>
            <a:r>
              <a:rPr lang="de-AT" altLang="de-DE" sz="4000" b="1" dirty="0" smtClean="0">
                <a:latin typeface="Adobe Garamond Pro Bold" pitchFamily="18" charset="0"/>
              </a:rPr>
              <a:t>Nach der Richterfreigabe </a:t>
            </a:r>
          </a:p>
          <a:p>
            <a:endParaRPr lang="de-AT" altLang="de-DE" sz="4000" b="1" dirty="0">
              <a:latin typeface="Adobe Garamond Pro Bold" pitchFamily="18" charset="0"/>
            </a:endParaRPr>
          </a:p>
          <a:p>
            <a:r>
              <a:rPr lang="de-AT" altLang="de-DE" sz="4000" b="1" dirty="0" smtClean="0">
                <a:solidFill>
                  <a:srgbClr val="FF0000"/>
                </a:solidFill>
                <a:latin typeface="Adobe Garamond Pro Bold" pitchFamily="18" charset="0"/>
              </a:rPr>
              <a:t>wird der Hund direkt </a:t>
            </a:r>
          </a:p>
          <a:p>
            <a:r>
              <a:rPr lang="de-AT" altLang="de-DE" sz="4000" b="1" dirty="0" smtClean="0">
                <a:latin typeface="Adobe Garamond Pro Bold" pitchFamily="18" charset="0"/>
              </a:rPr>
              <a:t>zum Helferversteck</a:t>
            </a:r>
          </a:p>
          <a:p>
            <a:r>
              <a:rPr lang="de-AT" altLang="de-DE" sz="4000" b="1" dirty="0" smtClean="0">
                <a:latin typeface="Adobe Garamond Pro Bold" pitchFamily="18" charset="0"/>
              </a:rPr>
              <a:t> geschickt</a:t>
            </a:r>
            <a:endParaRPr lang="de-AT" altLang="de-DE" sz="32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73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7129" y="1939152"/>
            <a:ext cx="2798317" cy="419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15752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1819173"/>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2836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544764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nur IGP 1 – Stellen und Verbellen </a:t>
            </a:r>
          </a:p>
          <a:p>
            <a:r>
              <a:rPr lang="de-AT" altLang="de-DE" sz="3600" b="1" dirty="0">
                <a:solidFill>
                  <a:srgbClr val="FF0000"/>
                </a:solidFill>
                <a:latin typeface="Adobe Garamond Pro Bold" pitchFamily="18" charset="0"/>
              </a:rPr>
              <a:t> </a:t>
            </a:r>
            <a:r>
              <a:rPr lang="de-AT" altLang="de-DE" sz="3600" b="1" dirty="0" smtClean="0">
                <a:solidFill>
                  <a:srgbClr val="FF0000"/>
                </a:solidFill>
                <a:latin typeface="Adobe Garamond Pro Bold" pitchFamily="18" charset="0"/>
              </a:rPr>
              <a:t>                      ca. 20 Sekunden</a:t>
            </a:r>
          </a:p>
          <a:p>
            <a:r>
              <a:rPr lang="de-AT" altLang="de-DE" sz="3600" b="1" dirty="0" smtClean="0">
                <a:solidFill>
                  <a:srgbClr val="FF0000"/>
                </a:solidFill>
                <a:latin typeface="Adobe Garamond Pro Bold" pitchFamily="18" charset="0"/>
              </a:rPr>
              <a:t> </a:t>
            </a:r>
          </a:p>
          <a:p>
            <a:r>
              <a:rPr lang="de-AT" altLang="de-DE" sz="4000" b="1" dirty="0" smtClean="0">
                <a:latin typeface="Adobe Garamond Pro Bold" pitchFamily="18" charset="0"/>
              </a:rPr>
              <a:t> </a:t>
            </a:r>
            <a:r>
              <a:rPr lang="de-AT" altLang="de-DE" sz="3600" b="1" dirty="0" smtClean="0">
                <a:latin typeface="Adobe Garamond Pro Bold" pitchFamily="18" charset="0"/>
              </a:rPr>
              <a:t>…abrufen oder </a:t>
            </a:r>
            <a:r>
              <a:rPr lang="de-AT" altLang="de-DE" sz="3600" b="1" dirty="0" smtClean="0">
                <a:solidFill>
                  <a:srgbClr val="FF0000"/>
                </a:solidFill>
                <a:latin typeface="Adobe Garamond Pro Bold" pitchFamily="18" charset="0"/>
              </a:rPr>
              <a:t>der HF tritt an seinen verbellenden Hund </a:t>
            </a:r>
            <a:r>
              <a:rPr lang="de-AT" altLang="de-DE" sz="3600" b="1" dirty="0" err="1" smtClean="0">
                <a:solidFill>
                  <a:srgbClr val="FF0000"/>
                </a:solidFill>
                <a:latin typeface="Adobe Garamond Pro Bold" pitchFamily="18" charset="0"/>
              </a:rPr>
              <a:t>heran,nimmt</a:t>
            </a:r>
            <a:r>
              <a:rPr lang="de-AT" altLang="de-DE" sz="3600" b="1" dirty="0" smtClean="0">
                <a:solidFill>
                  <a:srgbClr val="FF0000"/>
                </a:solidFill>
                <a:latin typeface="Adobe Garamond Pro Bold" pitchFamily="18" charset="0"/>
              </a:rPr>
              <a:t> ihn mit HZ für sitzen in Grundstellung, leint ihn an und führt ihn dann zur markierten Position und nimmt die Grundstellung ein</a:t>
            </a:r>
            <a:endParaRPr lang="de-AT" altLang="de-DE" sz="28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5199517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82281982"/>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2938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378565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nur IGP 1 – Stellen und Verbellen </a:t>
            </a:r>
          </a:p>
          <a:p>
            <a:r>
              <a:rPr lang="de-AT" altLang="de-DE" sz="3600" b="1" dirty="0">
                <a:solidFill>
                  <a:srgbClr val="FF0000"/>
                </a:solidFill>
                <a:latin typeface="Adobe Garamond Pro Bold" pitchFamily="18" charset="0"/>
              </a:rPr>
              <a:t> </a:t>
            </a:r>
            <a:r>
              <a:rPr lang="de-AT" altLang="de-DE" sz="3600" b="1" dirty="0" smtClean="0">
                <a:solidFill>
                  <a:srgbClr val="FF0000"/>
                </a:solidFill>
                <a:latin typeface="Adobe Garamond Pro Bold" pitchFamily="18" charset="0"/>
              </a:rPr>
              <a:t>                      ca. 20 Sekunden</a:t>
            </a:r>
          </a:p>
          <a:p>
            <a:r>
              <a:rPr lang="de-AT" altLang="de-DE" sz="3600" b="1" dirty="0" smtClean="0">
                <a:solidFill>
                  <a:srgbClr val="FF0000"/>
                </a:solidFill>
                <a:latin typeface="Adobe Garamond Pro Bold" pitchFamily="18" charset="0"/>
              </a:rPr>
              <a:t> </a:t>
            </a:r>
          </a:p>
          <a:p>
            <a:r>
              <a:rPr lang="de-AT" altLang="de-DE" sz="4000" b="1" dirty="0" smtClean="0">
                <a:latin typeface="Adobe Garamond Pro Bold" pitchFamily="18" charset="0"/>
              </a:rPr>
              <a:t> </a:t>
            </a:r>
            <a:r>
              <a:rPr lang="de-AT" altLang="de-DE" sz="3600" b="1" dirty="0" smtClean="0">
                <a:latin typeface="Adobe Garamond Pro Bold" pitchFamily="18" charset="0"/>
              </a:rPr>
              <a:t> der Hund </a:t>
            </a:r>
            <a:r>
              <a:rPr lang="de-AT" altLang="de-DE" sz="3600" b="1" dirty="0" smtClean="0">
                <a:solidFill>
                  <a:srgbClr val="FF0000"/>
                </a:solidFill>
                <a:latin typeface="Adobe Garamond Pro Bold" pitchFamily="18" charset="0"/>
              </a:rPr>
              <a:t>darf auch in der Freifolge</a:t>
            </a:r>
            <a:r>
              <a:rPr lang="de-AT" altLang="de-DE" sz="3600" b="1" dirty="0" smtClean="0">
                <a:latin typeface="Adobe Garamond Pro Bold" pitchFamily="18" charset="0"/>
              </a:rPr>
              <a:t> zur markierten Position geführt werden</a:t>
            </a:r>
            <a:endParaRPr lang="de-AT" altLang="de-DE" sz="28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4531919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995657067"/>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3041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53860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gilt für alle Prüfungsstufen:</a:t>
            </a:r>
          </a:p>
          <a:p>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Fasst der Hund im Versteck an , ist nur das HZ  „AUS“ (für Ablassen) und „Hier-Fuß“ ( für Herankommen ) erlaubt.</a:t>
            </a:r>
          </a:p>
          <a:p>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Pflichtentwertung -    minus 14 Punkte</a:t>
            </a:r>
          </a:p>
          <a:p>
            <a:r>
              <a:rPr lang="de-AT" altLang="de-DE" sz="3600" b="1" dirty="0">
                <a:solidFill>
                  <a:srgbClr val="FF0000"/>
                </a:solidFill>
                <a:latin typeface="Adobe Garamond Pro Bold" pitchFamily="18" charset="0"/>
              </a:rPr>
              <a:t> </a:t>
            </a:r>
            <a:r>
              <a:rPr lang="de-AT" altLang="de-DE" sz="3600" b="1" dirty="0" smtClean="0">
                <a:solidFill>
                  <a:srgbClr val="FF0000"/>
                </a:solidFill>
                <a:latin typeface="Adobe Garamond Pro Bold" pitchFamily="18" charset="0"/>
              </a:rPr>
              <a:t>                       </a:t>
            </a:r>
            <a:endParaRPr lang="de-AT" altLang="de-DE" sz="28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2195357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214657829"/>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3143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538609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Verhindern eines Fluchtversuches</a:t>
            </a:r>
          </a:p>
          <a:p>
            <a:endParaRPr lang="de-AT" altLang="de-DE" sz="3600" b="1" dirty="0" smtClean="0">
              <a:latin typeface="Adobe Garamond Pro Bold" pitchFamily="18" charset="0"/>
            </a:endParaRPr>
          </a:p>
          <a:p>
            <a:r>
              <a:rPr lang="de-AT" altLang="de-DE" sz="3600" b="1" dirty="0" smtClean="0">
                <a:solidFill>
                  <a:srgbClr val="FF0000"/>
                </a:solidFill>
                <a:latin typeface="Adobe Garamond Pro Bold" pitchFamily="18" charset="0"/>
              </a:rPr>
              <a:t>Neu IGP 1</a:t>
            </a:r>
          </a:p>
          <a:p>
            <a:endParaRPr lang="de-AT" altLang="de-DE" sz="3600" b="1" dirty="0">
              <a:solidFill>
                <a:srgbClr val="FF0000"/>
              </a:solidFill>
              <a:latin typeface="Adobe Garamond Pro Bold" pitchFamily="18" charset="0"/>
            </a:endParaRPr>
          </a:p>
          <a:p>
            <a:r>
              <a:rPr lang="de-AT" altLang="de-DE" sz="3600" b="1" dirty="0" smtClean="0">
                <a:latin typeface="Adobe Garamond Pro Bold" pitchFamily="18" charset="0"/>
              </a:rPr>
              <a:t>Der Hund wird </a:t>
            </a:r>
            <a:r>
              <a:rPr lang="de-AT" altLang="de-DE" sz="3600" b="1" dirty="0" smtClean="0">
                <a:solidFill>
                  <a:srgbClr val="FF0000"/>
                </a:solidFill>
                <a:latin typeface="Adobe Garamond Pro Bold" pitchFamily="18" charset="0"/>
              </a:rPr>
              <a:t>entweder in Freifolge oder angeleint </a:t>
            </a:r>
            <a:r>
              <a:rPr lang="de-AT" altLang="de-DE" sz="3600" b="1" dirty="0" smtClean="0">
                <a:latin typeface="Adobe Garamond Pro Bold" pitchFamily="18" charset="0"/>
              </a:rPr>
              <a:t>zur Ablageposition für die Flucht geführt und hat dort eine Grundstellung einzunehmen</a:t>
            </a:r>
            <a:r>
              <a:rPr lang="de-AT" altLang="de-DE" sz="3600" b="1" dirty="0" smtClean="0">
                <a:solidFill>
                  <a:srgbClr val="FF0000"/>
                </a:solidFill>
                <a:latin typeface="Adobe Garamond Pro Bold" pitchFamily="18" charset="0"/>
              </a:rPr>
              <a:t>                       </a:t>
            </a:r>
            <a:endParaRPr lang="de-AT" altLang="de-DE" sz="28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3268033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002310329"/>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3245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189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63094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Verhindern eines Fluchtversuches</a:t>
            </a:r>
          </a:p>
          <a:p>
            <a:r>
              <a:rPr lang="de-AT" altLang="de-DE" sz="3600" b="1" dirty="0" smtClean="0">
                <a:solidFill>
                  <a:srgbClr val="FF0000"/>
                </a:solidFill>
                <a:latin typeface="Adobe Garamond Pro Bold" pitchFamily="18" charset="0"/>
              </a:rPr>
              <a:t>Neu IGP 1</a:t>
            </a:r>
          </a:p>
          <a:p>
            <a:r>
              <a:rPr lang="de-AT" altLang="de-DE" sz="3600" b="1" dirty="0" smtClean="0">
                <a:latin typeface="Adobe Garamond Pro Bold" pitchFamily="18" charset="0"/>
              </a:rPr>
              <a:t>In der Grundstellung wird der Hund, wenn nötig </a:t>
            </a:r>
            <a:r>
              <a:rPr lang="de-AT" altLang="de-DE" sz="3600" b="1" dirty="0" err="1" smtClean="0">
                <a:latin typeface="Adobe Garamond Pro Bold" pitchFamily="18" charset="0"/>
              </a:rPr>
              <a:t>abgeleint</a:t>
            </a:r>
            <a:r>
              <a:rPr lang="de-AT" altLang="de-DE" sz="3600" b="1" dirty="0" smtClean="0">
                <a:latin typeface="Adobe Garamond Pro Bold" pitchFamily="18" charset="0"/>
              </a:rPr>
              <a:t> und danach</a:t>
            </a:r>
          </a:p>
          <a:p>
            <a:r>
              <a:rPr lang="de-AT" altLang="de-DE" sz="3600" b="1" dirty="0" smtClean="0">
                <a:latin typeface="Adobe Garamond Pro Bold" pitchFamily="18" charset="0"/>
              </a:rPr>
              <a:t> in die Ablageposition</a:t>
            </a:r>
          </a:p>
          <a:p>
            <a:r>
              <a:rPr lang="de-AT" altLang="de-DE" sz="3600" b="1" dirty="0" smtClean="0">
                <a:latin typeface="Adobe Garamond Pro Bold" pitchFamily="18" charset="0"/>
              </a:rPr>
              <a:t>Genommen</a:t>
            </a:r>
          </a:p>
          <a:p>
            <a:r>
              <a:rPr lang="de-AT" altLang="de-DE" sz="3200" b="1" dirty="0" smtClean="0">
                <a:solidFill>
                  <a:srgbClr val="FF0000"/>
                </a:solidFill>
                <a:latin typeface="Adobe Garamond Pro Bold" pitchFamily="18" charset="0"/>
              </a:rPr>
              <a:t>Der Fluchtversuch muss mit</a:t>
            </a:r>
          </a:p>
          <a:p>
            <a:r>
              <a:rPr lang="de-AT" altLang="de-DE" sz="3200" b="1" dirty="0" smtClean="0">
                <a:solidFill>
                  <a:srgbClr val="FF0000"/>
                </a:solidFill>
                <a:latin typeface="Adobe Garamond Pro Bold" pitchFamily="18" charset="0"/>
              </a:rPr>
              <a:t>Hoher Dominanz und </a:t>
            </a:r>
            <a:r>
              <a:rPr lang="de-AT" altLang="de-DE" sz="3200" b="1" dirty="0" err="1" smtClean="0">
                <a:solidFill>
                  <a:srgbClr val="FF0000"/>
                </a:solidFill>
                <a:latin typeface="Adobe Garamond Pro Bold" pitchFamily="18" charset="0"/>
              </a:rPr>
              <a:t>Ent</a:t>
            </a:r>
            <a:endParaRPr lang="de-AT" altLang="de-DE" sz="3200" b="1" dirty="0" smtClean="0">
              <a:solidFill>
                <a:srgbClr val="FF0000"/>
              </a:solidFill>
              <a:latin typeface="Adobe Garamond Pro Bold" pitchFamily="18" charset="0"/>
            </a:endParaRPr>
          </a:p>
          <a:p>
            <a:r>
              <a:rPr lang="de-AT" altLang="de-DE" sz="3200" b="1" dirty="0" err="1" smtClean="0">
                <a:solidFill>
                  <a:srgbClr val="FF0000"/>
                </a:solidFill>
                <a:latin typeface="Adobe Garamond Pro Bold" pitchFamily="18" charset="0"/>
              </a:rPr>
              <a:t>Schlossenheit</a:t>
            </a:r>
            <a:r>
              <a:rPr lang="de-AT" altLang="de-DE" sz="3200" b="1" dirty="0" smtClean="0">
                <a:solidFill>
                  <a:srgbClr val="FF0000"/>
                </a:solidFill>
                <a:latin typeface="Adobe Garamond Pro Bold" pitchFamily="18" charset="0"/>
              </a:rPr>
              <a:t> gezeigt werden</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24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0371" y="2909735"/>
            <a:ext cx="3017542" cy="3173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845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747869251"/>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4715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a:t>
            </a:fld>
            <a:endParaRPr lang="de-DE"/>
          </a:p>
        </p:txBody>
      </p:sp>
      <p:sp>
        <p:nvSpPr>
          <p:cNvPr id="4" name="Textfeld 3"/>
          <p:cNvSpPr txBox="1"/>
          <p:nvPr/>
        </p:nvSpPr>
        <p:spPr>
          <a:xfrm>
            <a:off x="1563507" y="265639"/>
            <a:ext cx="6264696" cy="646331"/>
          </a:xfrm>
          <a:prstGeom prst="rect">
            <a:avLst/>
          </a:prstGeom>
          <a:noFill/>
        </p:spPr>
        <p:txBody>
          <a:bodyPr wrap="square" rtlCol="0">
            <a:spAutoFit/>
          </a:bodyPr>
          <a:lstStyle/>
          <a:p>
            <a:pPr algn="ctr"/>
            <a:r>
              <a:rPr lang="de-DE" sz="3600" b="1" dirty="0" smtClean="0"/>
              <a:t>ZULASSUNGSALTER</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FF0000"/>
                </a:solidFill>
                <a:latin typeface="Adobe Garamond Pro Bold" pitchFamily="18" charset="0"/>
              </a:rPr>
              <a:t>BH/VT</a:t>
            </a: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400" b="1" dirty="0" smtClean="0">
                <a:solidFill>
                  <a:srgbClr val="000000"/>
                </a:solidFill>
                <a:latin typeface="Adobe Garamond Pro Bold" pitchFamily="18" charset="0"/>
              </a:rPr>
              <a:t> Darf nicht unter 12 Monaten liegen. Nat. Organisationen können etwas anders festlegen</a:t>
            </a:r>
          </a:p>
          <a:p>
            <a:r>
              <a:rPr lang="de-AT" altLang="de-DE" sz="4400" b="1" dirty="0" smtClean="0">
                <a:solidFill>
                  <a:srgbClr val="000000"/>
                </a:solidFill>
                <a:latin typeface="Adobe Garamond Pro Bold" pitchFamily="18" charset="0"/>
              </a:rPr>
              <a:t>                       </a:t>
            </a:r>
            <a:r>
              <a:rPr lang="de-AT" altLang="de-DE" sz="4400" b="1" dirty="0" smtClean="0">
                <a:solidFill>
                  <a:srgbClr val="FF0000"/>
                </a:solidFill>
                <a:latin typeface="Adobe Garamond Pro Bold" pitchFamily="18" charset="0"/>
              </a:rPr>
              <a:t>  IFH V</a:t>
            </a:r>
          </a:p>
          <a:p>
            <a:r>
              <a:rPr lang="de-AT" altLang="de-DE" sz="4400" b="1" dirty="0" smtClean="0">
                <a:latin typeface="Adobe Garamond Pro Bold" pitchFamily="18" charset="0"/>
              </a:rPr>
              <a:t>15 Monate</a:t>
            </a:r>
            <a:endParaRPr lang="de-AT" altLang="de-DE" sz="4400" b="1" dirty="0">
              <a:latin typeface="Adobe Garamond Pro Bold" pitchFamily="18" charset="0"/>
            </a:endParaRPr>
          </a:p>
          <a:p>
            <a:endParaRPr lang="de-AT" altLang="de-DE" sz="5400" b="1" dirty="0" smtClean="0">
              <a:solidFill>
                <a:srgbClr val="FF0000"/>
              </a:solidFill>
              <a:latin typeface="Adobe Garamond Pro Bold" pitchFamily="18" charset="0"/>
            </a:endParaRPr>
          </a:p>
        </p:txBody>
      </p:sp>
      <p:sp>
        <p:nvSpPr>
          <p:cNvPr id="5" name="Pfeil nach rechts 4"/>
          <p:cNvSpPr/>
          <p:nvPr/>
        </p:nvSpPr>
        <p:spPr>
          <a:xfrm>
            <a:off x="101210" y="3096254"/>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73945" y="4850329"/>
            <a:ext cx="393350" cy="34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2416229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250479637"/>
              </p:ext>
            </p:extLst>
          </p:nvPr>
        </p:nvGraphicFramePr>
        <p:xfrm>
          <a:off x="0" y="92218"/>
          <a:ext cx="9144000" cy="6858000"/>
        </p:xfrm>
        <a:graphic>
          <a:graphicData uri="http://schemas.openxmlformats.org/presentationml/2006/ole">
            <mc:AlternateContent xmlns:mc="http://schemas.openxmlformats.org/markup-compatibility/2006">
              <mc:Choice xmlns:v="urn:schemas-microsoft-com:vml" Requires="v">
                <p:oleObj spid="_x0000_s23348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221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031873"/>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Kurze Flucht – NEU</a:t>
            </a:r>
          </a:p>
          <a:p>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Geht der Hund vor Start des Helfers und vor Einsatz-HZ zum Helfer, beißt aber nicht an, wird die Übung mit 0 Punkten bewertet.</a:t>
            </a:r>
          </a:p>
          <a:p>
            <a:pPr marL="457200" indent="-457200">
              <a:buFont typeface="Wingdings" panose="05000000000000000000" pitchFamily="2" charset="2"/>
              <a:buChar char="Ø"/>
            </a:pPr>
            <a:endParaRPr lang="de-DE" sz="3200" b="1" dirty="0" smtClean="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Schutzdienst kann fortgesetzt werden</a:t>
            </a:r>
            <a:endParaRPr lang="de-DE"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702495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542906353"/>
              </p:ext>
            </p:extLst>
          </p:nvPr>
        </p:nvGraphicFramePr>
        <p:xfrm>
          <a:off x="0" y="92218"/>
          <a:ext cx="9144000" cy="6858000"/>
        </p:xfrm>
        <a:graphic>
          <a:graphicData uri="http://schemas.openxmlformats.org/presentationml/2006/ole">
            <mc:AlternateContent xmlns:mc="http://schemas.openxmlformats.org/markup-compatibility/2006">
              <mc:Choice xmlns:v="urn:schemas-microsoft-com:vml" Requires="v">
                <p:oleObj spid="_x0000_s23553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221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384720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Kurze Flucht – NEU</a:t>
            </a:r>
          </a:p>
          <a:p>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Geht der Hund vor Start des Helfers und vor Einsatz-HZ zum Helfer  und beißt an</a:t>
            </a:r>
          </a:p>
          <a:p>
            <a:pPr marL="457200" indent="-457200">
              <a:buFont typeface="Wingdings" panose="05000000000000000000" pitchFamily="2" charset="2"/>
              <a:buChar char="Ø"/>
            </a:pPr>
            <a:endParaRPr lang="de-DE" sz="36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Erfolgt Disqualifikation</a:t>
            </a:r>
            <a:endParaRPr lang="de-DE"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8071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680221134"/>
              </p:ext>
            </p:extLst>
          </p:nvPr>
        </p:nvGraphicFramePr>
        <p:xfrm>
          <a:off x="0" y="92218"/>
          <a:ext cx="9144000" cy="6858000"/>
        </p:xfrm>
        <a:graphic>
          <a:graphicData uri="http://schemas.openxmlformats.org/presentationml/2006/ole">
            <mc:AlternateContent xmlns:mc="http://schemas.openxmlformats.org/markup-compatibility/2006">
              <mc:Choice xmlns:v="urn:schemas-microsoft-com:vml" Requires="v">
                <p:oleObj spid="_x0000_s23655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221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3293209"/>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Abwehr eines Angriffes aus der </a:t>
            </a:r>
            <a:r>
              <a:rPr lang="de-DE" sz="3200" b="1" dirty="0" err="1" smtClean="0">
                <a:solidFill>
                  <a:srgbClr val="FF0000"/>
                </a:solidFill>
                <a:effectLst>
                  <a:outerShdw blurRad="38100" dist="38100" dir="2700000" algn="tl">
                    <a:srgbClr val="000000">
                      <a:alpha val="43137"/>
                    </a:srgbClr>
                  </a:outerShdw>
                </a:effectLst>
              </a:rPr>
              <a:t>Bew.phase</a:t>
            </a:r>
            <a:r>
              <a:rPr lang="de-DE" sz="3200" b="1" dirty="0" smtClean="0">
                <a:solidFill>
                  <a:srgbClr val="FF0000"/>
                </a:solidFill>
                <a:effectLst>
                  <a:outerShdw blurRad="38100" dist="38100" dir="2700000" algn="tl">
                    <a:srgbClr val="000000">
                      <a:alpha val="43137"/>
                    </a:srgbClr>
                  </a:outerShdw>
                </a:effectLst>
              </a:rPr>
              <a:t>:</a:t>
            </a:r>
          </a:p>
          <a:p>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 </a:t>
            </a:r>
            <a:r>
              <a:rPr lang="de-DE" sz="3600" b="1" dirty="0" smtClean="0">
                <a:effectLst>
                  <a:outerShdw blurRad="38100" dist="38100" dir="2700000" algn="tl">
                    <a:srgbClr val="000000">
                      <a:alpha val="43137"/>
                    </a:srgbClr>
                  </a:outerShdw>
                </a:effectLst>
              </a:rPr>
              <a:t>…..muss sich ohne Einwirkung des Hundeführers durch </a:t>
            </a:r>
          </a:p>
          <a:p>
            <a:pPr marL="457200" indent="-457200">
              <a:buFont typeface="Wingdings" panose="05000000000000000000" pitchFamily="2" charset="2"/>
              <a:buChar char="Ø"/>
            </a:pPr>
            <a:r>
              <a:rPr lang="de-DE" sz="3600" b="1" dirty="0" smtClean="0">
                <a:effectLst>
                  <a:outerShdw blurRad="38100" dist="38100" dir="2700000" algn="tl">
                    <a:srgbClr val="000000">
                      <a:alpha val="43137"/>
                    </a:srgbClr>
                  </a:outerShdw>
                </a:effectLst>
              </a:rPr>
              <a:t>Energisches und kraftvolles</a:t>
            </a:r>
          </a:p>
          <a:p>
            <a:r>
              <a:rPr lang="de-DE" sz="3600" b="1" dirty="0">
                <a:effectLst>
                  <a:outerShdw blurRad="38100" dist="38100" dir="2700000" algn="tl">
                    <a:srgbClr val="000000">
                      <a:alpha val="43137"/>
                    </a:srgbClr>
                  </a:outerShdw>
                </a:effectLst>
              </a:rPr>
              <a:t> </a:t>
            </a:r>
            <a:r>
              <a:rPr lang="de-DE" sz="3600" b="1" dirty="0" smtClean="0">
                <a:effectLst>
                  <a:outerShdw blurRad="38100" dist="38100" dir="2700000" algn="tl">
                    <a:srgbClr val="000000">
                      <a:alpha val="43137"/>
                    </a:srgbClr>
                  </a:outerShdw>
                </a:effectLst>
              </a:rPr>
              <a:t>    Zufassen verteidigen…….</a:t>
            </a:r>
            <a:endParaRPr lang="de-DE"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294404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667736325"/>
              </p:ext>
            </p:extLst>
          </p:nvPr>
        </p:nvGraphicFramePr>
        <p:xfrm>
          <a:off x="0" y="92218"/>
          <a:ext cx="9144000" cy="6858000"/>
        </p:xfrm>
        <a:graphic>
          <a:graphicData uri="http://schemas.openxmlformats.org/presentationml/2006/ole">
            <mc:AlternateContent xmlns:mc="http://schemas.openxmlformats.org/markup-compatibility/2006">
              <mc:Choice xmlns:v="urn:schemas-microsoft-com:vml" Requires="v">
                <p:oleObj spid="_x0000_s23757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221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384720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Abwehr eines Angriffes aus der </a:t>
            </a:r>
            <a:r>
              <a:rPr lang="de-DE" sz="3200" b="1" dirty="0" err="1" smtClean="0">
                <a:solidFill>
                  <a:srgbClr val="FF0000"/>
                </a:solidFill>
                <a:effectLst>
                  <a:outerShdw blurRad="38100" dist="38100" dir="2700000" algn="tl">
                    <a:srgbClr val="000000">
                      <a:alpha val="43137"/>
                    </a:srgbClr>
                  </a:outerShdw>
                </a:effectLst>
              </a:rPr>
              <a:t>Bew.phase</a:t>
            </a:r>
            <a:r>
              <a:rPr lang="de-DE" sz="3200" b="1" dirty="0" smtClean="0">
                <a:solidFill>
                  <a:srgbClr val="FF0000"/>
                </a:solidFill>
                <a:effectLst>
                  <a:outerShdw blurRad="38100" dist="38100" dir="2700000" algn="tl">
                    <a:srgbClr val="000000">
                      <a:alpha val="43137"/>
                    </a:srgbClr>
                  </a:outerShdw>
                </a:effectLst>
              </a:rPr>
              <a:t>:</a:t>
            </a:r>
          </a:p>
          <a:p>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 </a:t>
            </a:r>
            <a:r>
              <a:rPr lang="de-DE" sz="3600" b="1" dirty="0" smtClean="0">
                <a:effectLst>
                  <a:outerShdw blurRad="38100" dist="38100" dir="2700000" algn="tl">
                    <a:srgbClr val="000000">
                      <a:alpha val="43137"/>
                    </a:srgbClr>
                  </a:outerShdw>
                </a:effectLst>
              </a:rPr>
              <a:t>….. In der Belastungsphase ist besonders auf seine</a:t>
            </a:r>
          </a:p>
          <a:p>
            <a:pPr marL="457200" indent="-457200">
              <a:buFont typeface="Wingdings" panose="05000000000000000000" pitchFamily="2" charset="2"/>
              <a:buChar char="Ø"/>
            </a:pPr>
            <a:r>
              <a:rPr lang="de-DE" sz="3600" b="1" dirty="0" smtClean="0">
                <a:effectLst>
                  <a:outerShdw blurRad="38100" dist="38100" dir="2700000" algn="tl">
                    <a:srgbClr val="000000">
                      <a:alpha val="43137"/>
                    </a:srgbClr>
                  </a:outerShdw>
                </a:effectLst>
              </a:rPr>
              <a:t> </a:t>
            </a:r>
            <a:r>
              <a:rPr lang="de-DE" sz="3600" b="1" dirty="0" smtClean="0">
                <a:solidFill>
                  <a:srgbClr val="FF0000"/>
                </a:solidFill>
                <a:effectLst>
                  <a:outerShdw blurRad="38100" dist="38100" dir="2700000" algn="tl">
                    <a:srgbClr val="000000">
                      <a:alpha val="43137"/>
                    </a:srgbClr>
                  </a:outerShdw>
                </a:effectLst>
              </a:rPr>
              <a:t>Selbstsicherheit, Belastbarkeit und</a:t>
            </a:r>
          </a:p>
          <a:p>
            <a:pPr marL="457200" indent="-4572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auf einen beständigen, vollen Griff zu achten</a:t>
            </a:r>
            <a:endParaRPr lang="de-DE"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083356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60749251"/>
              </p:ext>
            </p:extLst>
          </p:nvPr>
        </p:nvGraphicFramePr>
        <p:xfrm>
          <a:off x="0" y="264709"/>
          <a:ext cx="9144000" cy="6858000"/>
        </p:xfrm>
        <a:graphic>
          <a:graphicData uri="http://schemas.openxmlformats.org/presentationml/2006/ole">
            <mc:AlternateContent xmlns:mc="http://schemas.openxmlformats.org/markup-compatibility/2006">
              <mc:Choice xmlns:v="urn:schemas-microsoft-com:vml" Requires="v">
                <p:oleObj spid="_x0000_s23450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107721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Abwehr eines Angriffes aus der </a:t>
            </a:r>
            <a:r>
              <a:rPr lang="de-DE" sz="3200" b="1" dirty="0" err="1" smtClean="0">
                <a:solidFill>
                  <a:srgbClr val="FF0000"/>
                </a:solidFill>
                <a:effectLst>
                  <a:outerShdw blurRad="38100" dist="38100" dir="2700000" algn="tl">
                    <a:srgbClr val="000000">
                      <a:alpha val="43137"/>
                    </a:srgbClr>
                  </a:outerShdw>
                </a:effectLst>
              </a:rPr>
              <a:t>Bew.phase</a:t>
            </a:r>
            <a:r>
              <a:rPr lang="de-DE" sz="3200" b="1" dirty="0" smtClean="0">
                <a:solidFill>
                  <a:srgbClr val="FF0000"/>
                </a:solidFill>
                <a:effectLst>
                  <a:outerShdw blurRad="38100" dist="38100" dir="2700000" algn="tl">
                    <a:srgbClr val="000000">
                      <a:alpha val="43137"/>
                    </a:srgbClr>
                  </a:outerShdw>
                </a:effectLst>
              </a:rPr>
              <a:t>:</a:t>
            </a:r>
          </a:p>
          <a:p>
            <a:endParaRPr lang="de-DE" sz="3200" b="1" dirty="0">
              <a:solidFill>
                <a:srgbClr val="FF0000"/>
              </a:solidFill>
              <a:effectLst>
                <a:outerShdw blurRad="38100" dist="38100" dir="2700000" algn="tl">
                  <a:srgbClr val="000000">
                    <a:alpha val="43137"/>
                  </a:srgbClr>
                </a:outerShdw>
              </a:effectLst>
            </a:endParaRPr>
          </a:p>
        </p:txBody>
      </p:sp>
      <p:pic>
        <p:nvPicPr>
          <p:cNvPr id="2344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2060848"/>
            <a:ext cx="5557044" cy="370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10574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4076303"/>
              </p:ext>
            </p:extLst>
          </p:nvPr>
        </p:nvGraphicFramePr>
        <p:xfrm>
          <a:off x="0" y="264709"/>
          <a:ext cx="9144000" cy="6858000"/>
        </p:xfrm>
        <a:graphic>
          <a:graphicData uri="http://schemas.openxmlformats.org/presentationml/2006/ole">
            <mc:AlternateContent xmlns:mc="http://schemas.openxmlformats.org/markup-compatibility/2006">
              <mc:Choice xmlns:v="urn:schemas-microsoft-com:vml" Requires="v">
                <p:oleObj spid="_x0000_s23860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384720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Abwehr eines Angriffes aus der </a:t>
            </a:r>
            <a:r>
              <a:rPr lang="de-DE" sz="3200" b="1" dirty="0" err="1" smtClean="0">
                <a:solidFill>
                  <a:srgbClr val="FF0000"/>
                </a:solidFill>
                <a:effectLst>
                  <a:outerShdw blurRad="38100" dist="38100" dir="2700000" algn="tl">
                    <a:srgbClr val="000000">
                      <a:alpha val="43137"/>
                    </a:srgbClr>
                  </a:outerShdw>
                </a:effectLst>
              </a:rPr>
              <a:t>Bew.phase</a:t>
            </a:r>
            <a:r>
              <a:rPr lang="de-DE" sz="3200" b="1" dirty="0" smtClean="0">
                <a:solidFill>
                  <a:srgbClr val="FF0000"/>
                </a:solidFill>
                <a:effectLst>
                  <a:outerShdw blurRad="38100" dist="38100" dir="2700000" algn="tl">
                    <a:srgbClr val="000000">
                      <a:alpha val="43137"/>
                    </a:srgbClr>
                  </a:outerShdw>
                </a:effectLst>
              </a:rPr>
              <a:t>:</a:t>
            </a:r>
          </a:p>
          <a:p>
            <a:endParaRPr lang="de-DE" sz="3200" b="1" dirty="0" smtClean="0">
              <a:solidFill>
                <a:srgbClr val="FF0000"/>
              </a:solidFill>
              <a:effectLst>
                <a:outerShdw blurRad="38100" dist="38100" dir="2700000" algn="tl">
                  <a:srgbClr val="000000">
                    <a:alpha val="43137"/>
                  </a:srgbClr>
                </a:outerShdw>
              </a:effectLst>
            </a:endParaRPr>
          </a:p>
          <a:p>
            <a:r>
              <a:rPr lang="de-DE" sz="3600" b="1" dirty="0" smtClean="0">
                <a:solidFill>
                  <a:srgbClr val="FF0000"/>
                </a:solidFill>
                <a:effectLst>
                  <a:outerShdw blurRad="38100" dist="38100" dir="2700000" algn="tl">
                    <a:srgbClr val="000000">
                      <a:alpha val="43137"/>
                    </a:srgbClr>
                  </a:outerShdw>
                </a:effectLst>
              </a:rPr>
              <a:t>…….auf Richteranweisung beendet der Helfer die Belastung indem er in den Stand übergeht </a:t>
            </a:r>
          </a:p>
          <a:p>
            <a:r>
              <a:rPr lang="de-DE" sz="3600" b="1" dirty="0" smtClean="0">
                <a:solidFill>
                  <a:srgbClr val="FF0000"/>
                </a:solidFill>
                <a:effectLst>
                  <a:outerShdw blurRad="38100" dist="38100" dir="2700000" algn="tl">
                    <a:srgbClr val="000000">
                      <a:alpha val="43137"/>
                    </a:srgbClr>
                  </a:outerShdw>
                </a:effectLst>
              </a:rPr>
              <a:t>und dabei den Hund mit dem Rücken zum Hundeführer stellt</a:t>
            </a:r>
            <a:endParaRPr lang="de-DE"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384747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91212555"/>
              </p:ext>
            </p:extLst>
          </p:nvPr>
        </p:nvGraphicFramePr>
        <p:xfrm>
          <a:off x="0" y="264709"/>
          <a:ext cx="9144000" cy="6858000"/>
        </p:xfrm>
        <a:graphic>
          <a:graphicData uri="http://schemas.openxmlformats.org/presentationml/2006/ole">
            <mc:AlternateContent xmlns:mc="http://schemas.openxmlformats.org/markup-compatibility/2006">
              <mc:Choice xmlns:v="urn:schemas-microsoft-com:vml" Requires="v">
                <p:oleObj spid="_x0000_s23962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40120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Abwehr eines Angriffes aus der </a:t>
            </a:r>
            <a:r>
              <a:rPr lang="de-DE" sz="3200" b="1" dirty="0" err="1" smtClean="0">
                <a:solidFill>
                  <a:srgbClr val="FF0000"/>
                </a:solidFill>
                <a:effectLst>
                  <a:outerShdw blurRad="38100" dist="38100" dir="2700000" algn="tl">
                    <a:srgbClr val="000000">
                      <a:alpha val="43137"/>
                    </a:srgbClr>
                  </a:outerShdw>
                </a:effectLst>
              </a:rPr>
              <a:t>Bew.phase</a:t>
            </a:r>
            <a:r>
              <a:rPr lang="de-DE" sz="3200" b="1" dirty="0" smtClean="0">
                <a:solidFill>
                  <a:srgbClr val="FF0000"/>
                </a:solidFill>
                <a:effectLst>
                  <a:outerShdw blurRad="38100" dist="38100" dir="2700000" algn="tl">
                    <a:srgbClr val="000000">
                      <a:alpha val="43137"/>
                    </a:srgbClr>
                  </a:outerShdw>
                </a:effectLst>
              </a:rPr>
              <a:t>:</a:t>
            </a:r>
          </a:p>
          <a:p>
            <a:endParaRPr lang="de-DE" sz="3200" b="1" dirty="0" smtClean="0">
              <a:solidFill>
                <a:srgbClr val="FF0000"/>
              </a:solidFill>
              <a:effectLst>
                <a:outerShdw blurRad="38100" dist="38100" dir="2700000" algn="tl">
                  <a:srgbClr val="000000">
                    <a:alpha val="43137"/>
                  </a:srgbClr>
                </a:outerShdw>
              </a:effectLst>
            </a:endParaRPr>
          </a:p>
          <a:p>
            <a:r>
              <a:rPr lang="de-DE" sz="3600" b="1" dirty="0" smtClean="0">
                <a:solidFill>
                  <a:srgbClr val="FF0000"/>
                </a:solidFill>
                <a:effectLst>
                  <a:outerShdw blurRad="38100" dist="38100" dir="2700000" algn="tl">
                    <a:srgbClr val="000000">
                      <a:alpha val="43137"/>
                    </a:srgbClr>
                  </a:outerShdw>
                </a:effectLst>
              </a:rPr>
              <a:t> </a:t>
            </a:r>
            <a:r>
              <a:rPr lang="de-DE" sz="3600" b="1" dirty="0" smtClean="0">
                <a:effectLst>
                  <a:outerShdw blurRad="38100" dist="38100" dir="2700000" algn="tl">
                    <a:srgbClr val="000000">
                      <a:alpha val="43137"/>
                    </a:srgbClr>
                  </a:outerShdw>
                </a:effectLst>
              </a:rPr>
              <a:t>…. Während und nach dem Ablassen hat der Helfer ruhig stehen zu bleiben.</a:t>
            </a:r>
          </a:p>
          <a:p>
            <a:endParaRPr lang="de-DE" sz="3600" b="1" dirty="0">
              <a:solidFill>
                <a:srgbClr val="FF0000"/>
              </a:solidFill>
              <a:effectLst>
                <a:outerShdw blurRad="38100" dist="38100" dir="2700000" algn="tl">
                  <a:srgbClr val="000000">
                    <a:alpha val="43137"/>
                  </a:srgbClr>
                </a:outerShdw>
              </a:effectLst>
            </a:endParaRPr>
          </a:p>
          <a:p>
            <a:r>
              <a:rPr lang="de-DE" sz="3600" b="1" dirty="0" smtClean="0">
                <a:solidFill>
                  <a:srgbClr val="FF0000"/>
                </a:solidFill>
                <a:effectLst>
                  <a:outerShdw blurRad="38100" dist="38100" dir="2700000" algn="tl">
                    <a:srgbClr val="000000">
                      <a:alpha val="43137"/>
                    </a:srgbClr>
                  </a:outerShdw>
                </a:effectLst>
              </a:rPr>
              <a:t>Nach dem Trennen hat der Hund den </a:t>
            </a:r>
            <a:r>
              <a:rPr lang="de-DE" sz="3600" b="1" dirty="0">
                <a:solidFill>
                  <a:srgbClr val="FF0000"/>
                </a:solidFill>
                <a:effectLst>
                  <a:outerShdw blurRad="38100" dist="38100" dir="2700000" algn="tl">
                    <a:srgbClr val="000000">
                      <a:alpha val="43137"/>
                    </a:srgbClr>
                  </a:outerShdw>
                </a:effectLst>
              </a:rPr>
              <a:t>H</a:t>
            </a:r>
            <a:r>
              <a:rPr lang="de-DE" sz="3600" b="1" dirty="0" smtClean="0">
                <a:solidFill>
                  <a:srgbClr val="FF0000"/>
                </a:solidFill>
                <a:effectLst>
                  <a:outerShdw blurRad="38100" dist="38100" dir="2700000" algn="tl">
                    <a:srgbClr val="000000">
                      <a:alpha val="43137"/>
                    </a:srgbClr>
                  </a:outerShdw>
                </a:effectLst>
              </a:rPr>
              <a:t>elfer aufmerksam, selbstsicher und mit hoher Dominanz zu bewachen….</a:t>
            </a:r>
            <a:endParaRPr lang="de-DE"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948181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869004362"/>
              </p:ext>
            </p:extLst>
          </p:nvPr>
        </p:nvGraphicFramePr>
        <p:xfrm>
          <a:off x="0" y="264709"/>
          <a:ext cx="9144000" cy="6858000"/>
        </p:xfrm>
        <a:graphic>
          <a:graphicData uri="http://schemas.openxmlformats.org/presentationml/2006/ole">
            <mc:AlternateContent xmlns:mc="http://schemas.openxmlformats.org/markup-compatibility/2006">
              <mc:Choice xmlns:v="urn:schemas-microsoft-com:vml" Requires="v">
                <p:oleObj spid="_x0000_s24065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107721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Abwehr eines Angriffes aus der </a:t>
            </a:r>
            <a:r>
              <a:rPr lang="de-DE" sz="3200" b="1" dirty="0" err="1" smtClean="0">
                <a:solidFill>
                  <a:srgbClr val="FF0000"/>
                </a:solidFill>
                <a:effectLst>
                  <a:outerShdw blurRad="38100" dist="38100" dir="2700000" algn="tl">
                    <a:srgbClr val="000000">
                      <a:alpha val="43137"/>
                    </a:srgbClr>
                  </a:outerShdw>
                </a:effectLst>
              </a:rPr>
              <a:t>Bew.phase</a:t>
            </a:r>
            <a:r>
              <a:rPr lang="de-DE" sz="3200" b="1" dirty="0" smtClean="0">
                <a:solidFill>
                  <a:srgbClr val="FF0000"/>
                </a:solidFill>
                <a:effectLst>
                  <a:outerShdw blurRad="38100" dist="38100" dir="2700000" algn="tl">
                    <a:srgbClr val="000000">
                      <a:alpha val="43137"/>
                    </a:srgbClr>
                  </a:outerShdw>
                </a:effectLst>
              </a:rPr>
              <a:t>:</a:t>
            </a:r>
          </a:p>
          <a:p>
            <a:r>
              <a:rPr lang="de-DE" sz="3200" b="1" dirty="0" smtClean="0">
                <a:solidFill>
                  <a:srgbClr val="FF0000"/>
                </a:solidFill>
                <a:effectLst>
                  <a:outerShdw blurRad="38100" dist="38100" dir="2700000" algn="tl">
                    <a:srgbClr val="000000">
                      <a:alpha val="43137"/>
                    </a:srgbClr>
                  </a:outerShdw>
                </a:effectLst>
              </a:rPr>
              <a:t> </a:t>
            </a:r>
            <a:endParaRPr lang="de-DE" sz="3600" b="1" dirty="0">
              <a:solidFill>
                <a:srgbClr val="FF0000"/>
              </a:solidFill>
              <a:effectLst>
                <a:outerShdw blurRad="38100" dist="38100" dir="2700000" algn="tl">
                  <a:srgbClr val="000000">
                    <a:alpha val="43137"/>
                  </a:srgbClr>
                </a:outerShdw>
              </a:effectLst>
            </a:endParaRPr>
          </a:p>
        </p:txBody>
      </p:sp>
      <p:pic>
        <p:nvPicPr>
          <p:cNvPr id="2406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2158883"/>
            <a:ext cx="5864126" cy="3909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076848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553215186"/>
              </p:ext>
            </p:extLst>
          </p:nvPr>
        </p:nvGraphicFramePr>
        <p:xfrm>
          <a:off x="0" y="264709"/>
          <a:ext cx="9144000" cy="6858000"/>
        </p:xfrm>
        <a:graphic>
          <a:graphicData uri="http://schemas.openxmlformats.org/presentationml/2006/ole">
            <mc:AlternateContent xmlns:mc="http://schemas.openxmlformats.org/markup-compatibility/2006">
              <mc:Choice xmlns:v="urn:schemas-microsoft-com:vml" Requires="v">
                <p:oleObj spid="_x0000_s24167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46276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Abwehr eines Angriffes aus der </a:t>
            </a:r>
            <a:r>
              <a:rPr lang="de-DE" sz="3200" b="1" dirty="0" err="1" smtClean="0">
                <a:solidFill>
                  <a:srgbClr val="FF0000"/>
                </a:solidFill>
                <a:effectLst>
                  <a:outerShdw blurRad="38100" dist="38100" dir="2700000" algn="tl">
                    <a:srgbClr val="000000">
                      <a:alpha val="43137"/>
                    </a:srgbClr>
                  </a:outerShdw>
                </a:effectLst>
              </a:rPr>
              <a:t>Bew.phase</a:t>
            </a:r>
            <a:r>
              <a:rPr lang="de-DE" sz="3200" b="1" dirty="0" smtClean="0">
                <a:solidFill>
                  <a:srgbClr val="FF0000"/>
                </a:solidFill>
                <a:effectLst>
                  <a:outerShdw blurRad="38100" dist="38100" dir="2700000" algn="tl">
                    <a:srgbClr val="000000">
                      <a:alpha val="43137"/>
                    </a:srgbClr>
                  </a:outerShdw>
                </a:effectLst>
              </a:rPr>
              <a:t>:</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solidFill>
                  <a:srgbClr val="FF0000"/>
                </a:solidFill>
                <a:effectLst>
                  <a:outerShdw blurRad="38100" dist="38100" dir="2700000" algn="tl">
                    <a:srgbClr val="000000">
                      <a:alpha val="43137"/>
                    </a:srgbClr>
                  </a:outerShdw>
                </a:effectLst>
              </a:rPr>
              <a:t>NEU – IGP 1</a:t>
            </a:r>
          </a:p>
          <a:p>
            <a:endParaRPr lang="de-DE" sz="3600" b="1" dirty="0" smtClean="0">
              <a:solidFill>
                <a:srgbClr val="FF0000"/>
              </a:solidFill>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Der HF tritt auf Richteranweisung in normaler Gangart auf direktem Weg an seinen Hund, nimmt ihn mit dem HZ für Hinsetzen in die Grundstellung </a:t>
            </a:r>
            <a:r>
              <a:rPr lang="de-DE" sz="3600" b="1" dirty="0" smtClean="0">
                <a:solidFill>
                  <a:srgbClr val="FF0000"/>
                </a:solidFill>
                <a:effectLst>
                  <a:outerShdw blurRad="38100" dist="38100" dir="2700000" algn="tl">
                    <a:srgbClr val="000000">
                      <a:alpha val="43137"/>
                    </a:srgbClr>
                  </a:outerShdw>
                </a:effectLst>
              </a:rPr>
              <a:t>und leint ihn an.</a:t>
            </a:r>
            <a:endParaRPr lang="de-DE"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936537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180633718"/>
              </p:ext>
            </p:extLst>
          </p:nvPr>
        </p:nvGraphicFramePr>
        <p:xfrm>
          <a:off x="0" y="264709"/>
          <a:ext cx="9144000" cy="6858000"/>
        </p:xfrm>
        <a:graphic>
          <a:graphicData uri="http://schemas.openxmlformats.org/presentationml/2006/ole">
            <mc:AlternateContent xmlns:mc="http://schemas.openxmlformats.org/markup-compatibility/2006">
              <mc:Choice xmlns:v="urn:schemas-microsoft-com:vml" Requires="v">
                <p:oleObj spid="_x0000_s24269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199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01675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Abwehr eines Angriffes aus der </a:t>
            </a:r>
            <a:r>
              <a:rPr lang="de-DE" sz="3200" b="1" dirty="0" err="1" smtClean="0">
                <a:solidFill>
                  <a:srgbClr val="FF0000"/>
                </a:solidFill>
                <a:effectLst>
                  <a:outerShdw blurRad="38100" dist="38100" dir="2700000" algn="tl">
                    <a:srgbClr val="000000">
                      <a:alpha val="43137"/>
                    </a:srgbClr>
                  </a:outerShdw>
                </a:effectLst>
              </a:rPr>
              <a:t>Bew.phase</a:t>
            </a:r>
            <a:r>
              <a:rPr lang="de-DE" sz="3200" b="1" dirty="0" smtClean="0">
                <a:solidFill>
                  <a:srgbClr val="FF0000"/>
                </a:solidFill>
                <a:effectLst>
                  <a:outerShdw blurRad="38100" dist="38100" dir="2700000" algn="tl">
                    <a:srgbClr val="000000">
                      <a:alpha val="43137"/>
                    </a:srgbClr>
                  </a:outerShdw>
                </a:effectLst>
              </a:rPr>
              <a:t>:</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solidFill>
                  <a:srgbClr val="FF0000"/>
                </a:solidFill>
                <a:effectLst>
                  <a:outerShdw blurRad="38100" dist="38100" dir="2700000" algn="tl">
                    <a:srgbClr val="000000">
                      <a:alpha val="43137"/>
                    </a:srgbClr>
                  </a:outerShdw>
                </a:effectLst>
              </a:rPr>
              <a:t>NEU – IGP 1</a:t>
            </a:r>
          </a:p>
          <a:p>
            <a:endParaRPr lang="de-DE" sz="3600" b="1" dirty="0" smtClean="0">
              <a:solidFill>
                <a:srgbClr val="FF0000"/>
              </a:solidFill>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 Der Softstock wird dem Helfer </a:t>
            </a:r>
            <a:r>
              <a:rPr lang="de-DE" sz="3600" b="1" dirty="0" smtClean="0">
                <a:solidFill>
                  <a:srgbClr val="FF0000"/>
                </a:solidFill>
                <a:effectLst>
                  <a:outerShdw blurRad="38100" dist="38100" dir="2700000" algn="tl">
                    <a:srgbClr val="000000">
                      <a:alpha val="43137"/>
                    </a:srgbClr>
                  </a:outerShdw>
                </a:effectLst>
              </a:rPr>
              <a:t>nicht </a:t>
            </a:r>
            <a:r>
              <a:rPr lang="de-DE" sz="3600" b="1" dirty="0" smtClean="0">
                <a:effectLst>
                  <a:outerShdw blurRad="38100" dist="38100" dir="2700000" algn="tl">
                    <a:srgbClr val="000000">
                      <a:alpha val="43137"/>
                    </a:srgbClr>
                  </a:outerShdw>
                </a:effectLst>
              </a:rPr>
              <a:t>abgenommen.</a:t>
            </a:r>
          </a:p>
          <a:p>
            <a:r>
              <a:rPr lang="de-DE" sz="3600" b="1" dirty="0" smtClean="0">
                <a:solidFill>
                  <a:srgbClr val="FF0000"/>
                </a:solidFill>
                <a:effectLst>
                  <a:outerShdw blurRad="38100" dist="38100" dir="2700000" algn="tl">
                    <a:srgbClr val="000000">
                      <a:alpha val="43137"/>
                    </a:srgbClr>
                  </a:outerShdw>
                </a:effectLst>
              </a:rPr>
              <a:t>Dem Hundeführer ist es freigestellt den Hund in Freifolge weiter zu führen</a:t>
            </a:r>
          </a:p>
          <a:p>
            <a:r>
              <a:rPr lang="de-DE" sz="3600" b="1" dirty="0" smtClean="0">
                <a:effectLst>
                  <a:outerShdw blurRad="38100" dist="38100" dir="2700000" algn="tl">
                    <a:srgbClr val="000000">
                      <a:alpha val="43137"/>
                    </a:srgbClr>
                  </a:outerShdw>
                </a:effectLst>
              </a:rPr>
              <a:t>Der Helfer bleibt auf seiner Position stehen</a:t>
            </a:r>
            <a:endParaRPr lang="de-DE"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5504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77446619"/>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0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1" name="Rectangle 5"/>
          <p:cNvSpPr>
            <a:spLocks noChangeArrowheads="1"/>
          </p:cNvSpPr>
          <p:nvPr/>
        </p:nvSpPr>
        <p:spPr bwMode="auto">
          <a:xfrm>
            <a:off x="1115616" y="1052736"/>
            <a:ext cx="750927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a:solidFill>
                  <a:srgbClr val="000000"/>
                </a:solidFill>
                <a:latin typeface="Adobe Garamond Pro Bold" pitchFamily="18" charset="0"/>
              </a:rPr>
              <a:t> </a:t>
            </a:r>
            <a:r>
              <a:rPr lang="de-AT" altLang="de-DE" sz="8000" b="1" dirty="0" smtClean="0">
                <a:solidFill>
                  <a:srgbClr val="000000"/>
                </a:solidFill>
                <a:latin typeface="Adobe Garamond Pro Bold" pitchFamily="18" charset="0"/>
              </a:rPr>
              <a:t>IGP 2019</a:t>
            </a:r>
          </a:p>
          <a:p>
            <a:r>
              <a:rPr lang="de-AT" altLang="de-DE" sz="8000" b="1" dirty="0" smtClean="0">
                <a:solidFill>
                  <a:srgbClr val="000099"/>
                </a:solidFill>
                <a:latin typeface="Adobe Garamond Pro Bold" pitchFamily="18" charset="0"/>
              </a:rPr>
              <a:t>     gilt ab</a:t>
            </a:r>
          </a:p>
          <a:p>
            <a:r>
              <a:rPr lang="de-AT" altLang="de-DE" sz="8000" b="1" dirty="0">
                <a:solidFill>
                  <a:srgbClr val="000099"/>
                </a:solidFill>
                <a:latin typeface="Adobe Garamond Pro Bold" pitchFamily="18" charset="0"/>
              </a:rPr>
              <a:t> </a:t>
            </a:r>
            <a:r>
              <a:rPr lang="de-AT" altLang="de-DE" sz="8000" b="1" dirty="0" smtClean="0">
                <a:solidFill>
                  <a:srgbClr val="000099"/>
                </a:solidFill>
                <a:latin typeface="Adobe Garamond Pro Bold" pitchFamily="18" charset="0"/>
              </a:rPr>
              <a:t>    1.Jänner 2019 </a:t>
            </a:r>
            <a:endParaRPr lang="de-AT" altLang="de-DE" sz="8000" b="1" dirty="0">
              <a:solidFill>
                <a:srgbClr val="000099"/>
              </a:solidFill>
              <a:latin typeface="Adobe Garamond Pro Bold" pitchFamily="18" charset="0"/>
            </a:endParaRPr>
          </a:p>
        </p:txBody>
      </p:sp>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Pfeil nach rechts 1"/>
          <p:cNvSpPr/>
          <p:nvPr/>
        </p:nvSpPr>
        <p:spPr>
          <a:xfrm>
            <a:off x="1331640" y="2852738"/>
            <a:ext cx="936104" cy="504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ußzeilenplatzhalter 2"/>
          <p:cNvSpPr>
            <a:spLocks noGrp="1"/>
          </p:cNvSpPr>
          <p:nvPr>
            <p:ph type="ftr" sz="quarter" idx="11"/>
          </p:nvPr>
        </p:nvSpPr>
        <p:spPr/>
        <p:txBody>
          <a:bodyPr/>
          <a:lstStyle/>
          <a:p>
            <a:r>
              <a:rPr lang="de-DE" smtClean="0"/>
              <a:t>@Bruno Kastelic-Sakoparnig</a:t>
            </a:r>
            <a:endParaRPr lang="de-DE"/>
          </a:p>
        </p:txBody>
      </p:sp>
      <p:sp>
        <p:nvSpPr>
          <p:cNvPr id="4" name="Foliennummernplatzhalter 3"/>
          <p:cNvSpPr>
            <a:spLocks noGrp="1"/>
          </p:cNvSpPr>
          <p:nvPr>
            <p:ph type="sldNum" sz="quarter" idx="12"/>
          </p:nvPr>
        </p:nvSpPr>
        <p:spPr/>
        <p:txBody>
          <a:bodyPr/>
          <a:lstStyle/>
          <a:p>
            <a:fld id="{F9CCD0ED-86BA-4898-8C23-89556284E709}" type="slidenum">
              <a:rPr lang="de-DE" smtClean="0"/>
              <a:t>2</a:t>
            </a:fld>
            <a:endParaRPr lang="de-DE"/>
          </a:p>
        </p:txBody>
      </p:sp>
    </p:spTree>
    <p:extLst>
      <p:ext uri="{BB962C8B-B14F-4D97-AF65-F5344CB8AC3E}">
        <p14:creationId xmlns:p14="http://schemas.microsoft.com/office/powerpoint/2010/main" val="141960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469335722"/>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4817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a:t>
            </a:fld>
            <a:endParaRPr lang="de-DE"/>
          </a:p>
        </p:txBody>
      </p:sp>
      <p:sp>
        <p:nvSpPr>
          <p:cNvPr id="4" name="Textfeld 3"/>
          <p:cNvSpPr txBox="1"/>
          <p:nvPr/>
        </p:nvSpPr>
        <p:spPr>
          <a:xfrm>
            <a:off x="1563507" y="265639"/>
            <a:ext cx="6264696" cy="646331"/>
          </a:xfrm>
          <a:prstGeom prst="rect">
            <a:avLst/>
          </a:prstGeom>
          <a:noFill/>
        </p:spPr>
        <p:txBody>
          <a:bodyPr wrap="square" rtlCol="0">
            <a:spAutoFit/>
          </a:bodyPr>
          <a:lstStyle/>
          <a:p>
            <a:pPr algn="ctr"/>
            <a:r>
              <a:rPr lang="de-DE" sz="3600" b="1" dirty="0" smtClean="0"/>
              <a:t>VORAUSSETZUNGEN</a:t>
            </a:r>
            <a:endParaRPr lang="de-DE" sz="36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FF0000"/>
                </a:solidFill>
                <a:latin typeface="Adobe Garamond Pro Bold" pitchFamily="18" charset="0"/>
              </a:rPr>
              <a:t>BH/VT</a:t>
            </a: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400" b="1" dirty="0" smtClean="0">
                <a:solidFill>
                  <a:srgbClr val="000000"/>
                </a:solidFill>
                <a:latin typeface="Adobe Garamond Pro Bold" pitchFamily="18" charset="0"/>
              </a:rPr>
              <a:t>  IFH V    braucht man </a:t>
            </a:r>
            <a:r>
              <a:rPr lang="de-AT" altLang="de-DE" sz="4400" b="1" dirty="0" smtClean="0">
                <a:solidFill>
                  <a:srgbClr val="FF0000"/>
                </a:solidFill>
                <a:latin typeface="Adobe Garamond Pro Bold" pitchFamily="18" charset="0"/>
              </a:rPr>
              <a:t>BH/VT</a:t>
            </a:r>
          </a:p>
          <a:p>
            <a:endParaRPr lang="de-AT" altLang="de-DE" sz="4400" b="1" dirty="0">
              <a:solidFill>
                <a:srgbClr val="FF0000"/>
              </a:solidFill>
              <a:latin typeface="Adobe Garamond Pro Bold" pitchFamily="18" charset="0"/>
            </a:endParaRPr>
          </a:p>
          <a:p>
            <a:r>
              <a:rPr lang="de-AT" altLang="de-DE" sz="4400" b="1" dirty="0" smtClean="0">
                <a:latin typeface="Adobe Garamond Pro Bold" pitchFamily="18" charset="0"/>
              </a:rPr>
              <a:t>IFH 2      braucht man  </a:t>
            </a:r>
            <a:r>
              <a:rPr lang="de-AT" altLang="de-DE" sz="4400" b="1" dirty="0" smtClean="0">
                <a:solidFill>
                  <a:srgbClr val="FF0000"/>
                </a:solidFill>
                <a:latin typeface="Adobe Garamond Pro Bold" pitchFamily="18" charset="0"/>
              </a:rPr>
              <a:t>FH 1</a:t>
            </a:r>
          </a:p>
          <a:p>
            <a:endParaRPr lang="de-AT" altLang="de-DE" sz="4400" b="1" dirty="0">
              <a:latin typeface="Adobe Garamond Pro Bold" pitchFamily="18" charset="0"/>
            </a:endParaRPr>
          </a:p>
          <a:p>
            <a:endParaRPr lang="de-AT" altLang="de-DE" sz="5400" b="1" dirty="0" smtClean="0">
              <a:solidFill>
                <a:srgbClr val="FF0000"/>
              </a:solidFill>
              <a:latin typeface="Adobe Garamond Pro Bold" pitchFamily="18" charset="0"/>
            </a:endParaRPr>
          </a:p>
        </p:txBody>
      </p:sp>
      <p:sp>
        <p:nvSpPr>
          <p:cNvPr id="5" name="Pfeil nach rechts 4"/>
          <p:cNvSpPr/>
          <p:nvPr/>
        </p:nvSpPr>
        <p:spPr>
          <a:xfrm>
            <a:off x="101210" y="3096254"/>
            <a:ext cx="360809"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73945" y="4850329"/>
            <a:ext cx="393350" cy="346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8655837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130655176"/>
              </p:ext>
            </p:extLst>
          </p:nvPr>
        </p:nvGraphicFramePr>
        <p:xfrm>
          <a:off x="0" y="264709"/>
          <a:ext cx="9144000" cy="6858000"/>
        </p:xfrm>
        <a:graphic>
          <a:graphicData uri="http://schemas.openxmlformats.org/presentationml/2006/ole">
            <mc:AlternateContent xmlns:mc="http://schemas.openxmlformats.org/markup-compatibility/2006">
              <mc:Choice xmlns:v="urn:schemas-microsoft-com:vml" Requires="v">
                <p:oleObj spid="_x0000_s24372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201424"/>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Angriff auf den </a:t>
            </a:r>
            <a:r>
              <a:rPr lang="de-DE" sz="3200" b="1" dirty="0" err="1" smtClean="0">
                <a:solidFill>
                  <a:srgbClr val="FF0000"/>
                </a:solidFill>
                <a:effectLst>
                  <a:outerShdw blurRad="38100" dist="38100" dir="2700000" algn="tl">
                    <a:srgbClr val="000000">
                      <a:alpha val="43137"/>
                    </a:srgbClr>
                  </a:outerShdw>
                </a:effectLst>
              </a:rPr>
              <a:t>Hundaus</a:t>
            </a:r>
            <a:r>
              <a:rPr lang="de-DE" sz="3200" b="1" dirty="0" smtClean="0">
                <a:solidFill>
                  <a:srgbClr val="FF0000"/>
                </a:solidFill>
                <a:effectLst>
                  <a:outerShdw blurRad="38100" dist="38100" dir="2700000" algn="tl">
                    <a:srgbClr val="000000">
                      <a:alpha val="43137"/>
                    </a:srgbClr>
                  </a:outerShdw>
                </a:effectLst>
              </a:rPr>
              <a:t> der Bewegung:</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solidFill>
                  <a:srgbClr val="FF0000"/>
                </a:solidFill>
                <a:effectLst>
                  <a:outerShdw blurRad="38100" dist="38100" dir="2700000" algn="tl">
                    <a:srgbClr val="000000">
                      <a:alpha val="43137"/>
                    </a:srgbClr>
                  </a:outerShdw>
                </a:effectLst>
              </a:rPr>
              <a:t>NEU – IGP 1</a:t>
            </a:r>
          </a:p>
          <a:p>
            <a:endParaRPr lang="de-DE" sz="36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a:t>
            </a:r>
            <a:r>
              <a:rPr lang="de-DE" sz="3200" b="1" dirty="0">
                <a:solidFill>
                  <a:srgbClr val="FF0000"/>
                </a:solidFill>
                <a:effectLst>
                  <a:outerShdw blurRad="38100" dist="38100" dir="2700000" algn="tl">
                    <a:srgbClr val="000000">
                      <a:alpha val="43137"/>
                    </a:srgbClr>
                  </a:outerShdw>
                </a:effectLst>
              </a:rPr>
              <a:t>H</a:t>
            </a:r>
            <a:r>
              <a:rPr lang="de-DE" sz="3200" b="1" dirty="0" smtClean="0">
                <a:solidFill>
                  <a:srgbClr val="FF0000"/>
                </a:solidFill>
                <a:effectLst>
                  <a:outerShdw blurRad="38100" dist="38100" dir="2700000" algn="tl">
                    <a:srgbClr val="000000">
                      <a:alpha val="43137"/>
                    </a:srgbClr>
                  </a:outerShdw>
                </a:effectLst>
              </a:rPr>
              <a:t>elfer bleibt stehen, wo die vorangegangene Übung beendet wurde</a:t>
            </a:r>
          </a:p>
          <a:p>
            <a:pPr marL="571500" indent="-5715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HF führt nach der </a:t>
            </a:r>
            <a:r>
              <a:rPr lang="de-DE" sz="3200" b="1" dirty="0" err="1" smtClean="0">
                <a:solidFill>
                  <a:srgbClr val="FF0000"/>
                </a:solidFill>
                <a:effectLst>
                  <a:outerShdw blurRad="38100" dist="38100" dir="2700000" algn="tl">
                    <a:srgbClr val="000000">
                      <a:alpha val="43137"/>
                    </a:srgbClr>
                  </a:outerShdw>
                </a:effectLst>
              </a:rPr>
              <a:t>Übung“Abwehr</a:t>
            </a:r>
            <a:r>
              <a:rPr lang="de-DE" sz="3200" b="1" dirty="0" smtClean="0">
                <a:solidFill>
                  <a:srgbClr val="FF0000"/>
                </a:solidFill>
                <a:effectLst>
                  <a:outerShdw blurRad="38100" dist="38100" dir="2700000" algn="tl">
                    <a:srgbClr val="000000">
                      <a:alpha val="43137"/>
                    </a:srgbClr>
                  </a:outerShdw>
                </a:effectLst>
              </a:rPr>
              <a:t> eines Angriffes aus der Bewachungsphase, seinen angeleinten oder frei bei Fuß folgenden Hund ca. 30 Meter entfernt zur Lauerstellung  </a:t>
            </a:r>
            <a:endParaRPr lang="de-DE"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810463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00690997"/>
              </p:ext>
            </p:extLst>
          </p:nvPr>
        </p:nvGraphicFramePr>
        <p:xfrm>
          <a:off x="0" y="264709"/>
          <a:ext cx="9144000" cy="6858000"/>
        </p:xfrm>
        <a:graphic>
          <a:graphicData uri="http://schemas.openxmlformats.org/presentationml/2006/ole">
            <mc:AlternateContent xmlns:mc="http://schemas.openxmlformats.org/markup-compatibility/2006">
              <mc:Choice xmlns:v="urn:schemas-microsoft-com:vml" Requires="v">
                <p:oleObj spid="_x0000_s24577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708981"/>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Angriff auf den </a:t>
            </a:r>
            <a:r>
              <a:rPr lang="de-DE" sz="3200" b="1" dirty="0" err="1" smtClean="0">
                <a:solidFill>
                  <a:srgbClr val="FF0000"/>
                </a:solidFill>
                <a:effectLst>
                  <a:outerShdw blurRad="38100" dist="38100" dir="2700000" algn="tl">
                    <a:srgbClr val="000000">
                      <a:alpha val="43137"/>
                    </a:srgbClr>
                  </a:outerShdw>
                </a:effectLst>
              </a:rPr>
              <a:t>Hundaus</a:t>
            </a:r>
            <a:r>
              <a:rPr lang="de-DE" sz="3200" b="1" dirty="0" smtClean="0">
                <a:solidFill>
                  <a:srgbClr val="FF0000"/>
                </a:solidFill>
                <a:effectLst>
                  <a:outerShdw blurRad="38100" dist="38100" dir="2700000" algn="tl">
                    <a:srgbClr val="000000">
                      <a:alpha val="43137"/>
                    </a:srgbClr>
                  </a:outerShdw>
                </a:effectLst>
              </a:rPr>
              <a:t> der Bewegung:</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solidFill>
                  <a:srgbClr val="FF0000"/>
                </a:solidFill>
                <a:effectLst>
                  <a:outerShdw blurRad="38100" dist="38100" dir="2700000" algn="tl">
                    <a:srgbClr val="000000">
                      <a:alpha val="43137"/>
                    </a:srgbClr>
                  </a:outerShdw>
                </a:effectLst>
              </a:rPr>
              <a:t>NEU – IGP 1</a:t>
            </a:r>
          </a:p>
          <a:p>
            <a:endParaRPr lang="de-DE" sz="36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a:t>
            </a:r>
            <a:r>
              <a:rPr lang="de-DE" sz="3200" b="1" dirty="0" smtClean="0">
                <a:solidFill>
                  <a:srgbClr val="FF0000"/>
                </a:solidFill>
                <a:effectLst>
                  <a:outerShdw blurRad="38100" dist="38100" dir="2700000" algn="tl">
                    <a:srgbClr val="000000">
                      <a:alpha val="43137"/>
                    </a:srgbClr>
                  </a:outerShdw>
                </a:effectLst>
              </a:rPr>
              <a:t> nach dem erreichen der Position für die Lauerstellung bleibt der HF stehen und dreht sich zum Helfer um.</a:t>
            </a:r>
          </a:p>
          <a:p>
            <a:pPr marL="571500" indent="-5715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Mit Hörzeichen „ Sitz „ wird der Hund in die Grundstellung gebracht und ggf. </a:t>
            </a:r>
            <a:r>
              <a:rPr lang="de-DE" sz="3200" b="1" dirty="0" err="1" smtClean="0">
                <a:solidFill>
                  <a:srgbClr val="FF0000"/>
                </a:solidFill>
                <a:effectLst>
                  <a:outerShdw blurRad="38100" dist="38100" dir="2700000" algn="tl">
                    <a:srgbClr val="000000">
                      <a:alpha val="43137"/>
                    </a:srgbClr>
                  </a:outerShdw>
                </a:effectLst>
              </a:rPr>
              <a:t>abgeleint</a:t>
            </a:r>
            <a:endParaRPr lang="de-DE"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851500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231222438"/>
              </p:ext>
            </p:extLst>
          </p:nvPr>
        </p:nvGraphicFramePr>
        <p:xfrm>
          <a:off x="0" y="264709"/>
          <a:ext cx="9144000" cy="6858000"/>
        </p:xfrm>
        <a:graphic>
          <a:graphicData uri="http://schemas.openxmlformats.org/presentationml/2006/ole">
            <mc:AlternateContent xmlns:mc="http://schemas.openxmlformats.org/markup-compatibility/2006">
              <mc:Choice xmlns:v="urn:schemas-microsoft-com:vml" Requires="v">
                <p:oleObj spid="_x0000_s24679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46276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Angriff auf den </a:t>
            </a:r>
            <a:r>
              <a:rPr lang="de-DE" sz="3200" b="1" dirty="0" err="1" smtClean="0">
                <a:solidFill>
                  <a:srgbClr val="FF0000"/>
                </a:solidFill>
                <a:effectLst>
                  <a:outerShdw blurRad="38100" dist="38100" dir="2700000" algn="tl">
                    <a:srgbClr val="000000">
                      <a:alpha val="43137"/>
                    </a:srgbClr>
                  </a:outerShdw>
                </a:effectLst>
              </a:rPr>
              <a:t>Hundaus</a:t>
            </a:r>
            <a:r>
              <a:rPr lang="de-DE" sz="3200" b="1" dirty="0" smtClean="0">
                <a:solidFill>
                  <a:srgbClr val="FF0000"/>
                </a:solidFill>
                <a:effectLst>
                  <a:outerShdw blurRad="38100" dist="38100" dir="2700000" algn="tl">
                    <a:srgbClr val="000000">
                      <a:alpha val="43137"/>
                    </a:srgbClr>
                  </a:outerShdw>
                </a:effectLst>
              </a:rPr>
              <a:t> der Bewegung:</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solidFill>
                  <a:srgbClr val="FF0000"/>
                </a:solidFill>
                <a:effectLst>
                  <a:outerShdw blurRad="38100" dist="38100" dir="2700000" algn="tl">
                    <a:srgbClr val="000000">
                      <a:alpha val="43137"/>
                    </a:srgbClr>
                  </a:outerShdw>
                </a:effectLst>
              </a:rPr>
              <a:t>NEU – IGP 1</a:t>
            </a:r>
          </a:p>
          <a:p>
            <a:r>
              <a:rPr lang="de-DE" sz="3600" b="1" dirty="0" smtClean="0">
                <a:effectLst>
                  <a:outerShdw blurRad="38100" dist="38100" dir="2700000" algn="tl">
                    <a:srgbClr val="000000">
                      <a:alpha val="43137"/>
                    </a:srgbClr>
                  </a:outerShdw>
                </a:effectLst>
              </a:rPr>
              <a:t>Beendigung der Übung</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HF begibt sich auf RA zum Hund, Grundstellung erfolgt</a:t>
            </a: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Danach wird der Hund angeleint.</a:t>
            </a: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Neue Grundstellung neben dem Helfer</a:t>
            </a:r>
            <a:endParaRPr lang="de-DE"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506637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62640275"/>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4781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46276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Angriff auf den Hund aus der Bewegung:</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solidFill>
                  <a:srgbClr val="FF0000"/>
                </a:solidFill>
                <a:effectLst>
                  <a:outerShdw blurRad="38100" dist="38100" dir="2700000" algn="tl">
                    <a:srgbClr val="000000">
                      <a:alpha val="43137"/>
                    </a:srgbClr>
                  </a:outerShdw>
                </a:effectLst>
              </a:rPr>
              <a:t>NEU – IGP 1</a:t>
            </a:r>
          </a:p>
          <a:p>
            <a:r>
              <a:rPr lang="de-DE" sz="3600" b="1" dirty="0" smtClean="0">
                <a:effectLst>
                  <a:outerShdw blurRad="38100" dist="38100" dir="2700000" algn="tl">
                    <a:srgbClr val="000000">
                      <a:alpha val="43137"/>
                    </a:srgbClr>
                  </a:outerShdw>
                </a:effectLst>
              </a:rPr>
              <a:t>Beendigung der Übung</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danach erfolgt der Seitentransport</a:t>
            </a: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entweder angeleint</a:t>
            </a: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oder mit frei folgenden Hund</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zum Leistungsrichter über eine Distanz von etwa 20 Schritten</a:t>
            </a:r>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828555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161804775"/>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4474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1138773"/>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Angriff auf den Hund aus der Bewegung:</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solidFill>
                  <a:srgbClr val="FF0000"/>
                </a:solidFill>
                <a:effectLst>
                  <a:outerShdw blurRad="38100" dist="38100" dir="2700000" algn="tl">
                    <a:srgbClr val="000000">
                      <a:alpha val="43137"/>
                    </a:srgbClr>
                  </a:outerShdw>
                </a:effectLst>
              </a:rPr>
              <a:t> </a:t>
            </a:r>
            <a:endParaRPr lang="de-DE" sz="2800" b="1" dirty="0">
              <a:effectLst>
                <a:outerShdw blurRad="38100" dist="38100" dir="2700000" algn="tl">
                  <a:srgbClr val="000000">
                    <a:alpha val="43137"/>
                  </a:srgbClr>
                </a:outerShdw>
              </a:effectLst>
            </a:endParaRPr>
          </a:p>
        </p:txBody>
      </p:sp>
      <p:pic>
        <p:nvPicPr>
          <p:cNvPr id="2447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5371" y="1908176"/>
            <a:ext cx="6284452" cy="418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64808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46824534"/>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4884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585871"/>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Rückentransport IPG 2 und IGP 3:</a:t>
            </a:r>
          </a:p>
          <a:p>
            <a:endParaRPr lang="de-DE" sz="3200" b="1" dirty="0" smtClean="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30 Schritte</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Hörzeichen für den Transport </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Ein Winkel ist nicht zwingend vorgeschrieben</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HF folgt dem Helfer mit freifolgendem Hund</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 in einem Abstand von 8 Schritten</a:t>
            </a:r>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032209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857885946"/>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4986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52431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NEU - Rückentransport IPG 2  </a:t>
            </a:r>
          </a:p>
          <a:p>
            <a:endParaRPr lang="de-DE" sz="3200" b="1" dirty="0" smtClean="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 es erfolgt kein Überfall auf den Hund aus dem Rückentransport</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Helfer bleibt auf RA  stehen</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HF geht mit frei folgendem, den Helfer aufmerksam beobachtenden Hund zum Helfer</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Bleibt neben dem Helfer stehen</a:t>
            </a:r>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513623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391795914"/>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5089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031873"/>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NEU - Rückentransport IPG 2  </a:t>
            </a:r>
          </a:p>
          <a:p>
            <a:endParaRPr lang="de-DE" sz="3200" b="1" dirty="0" smtClean="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  der HF nimmt dem Helfer den Softstock ab</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Der Hund hat dabei in Grundstellung zu sitzen</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Seitentransport zum Leistungsrichter über eine Distanz von mindestens 20 Schritten</a:t>
            </a:r>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239157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077380287"/>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5191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01675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Überfall aus dem Rückentransport nur IGP 3  </a:t>
            </a:r>
          </a:p>
          <a:p>
            <a:endParaRPr lang="de-DE" sz="3200" b="1" dirty="0" smtClean="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   </a:t>
            </a:r>
            <a:r>
              <a:rPr lang="de-DE" sz="3200" b="1" dirty="0" smtClean="0">
                <a:effectLst>
                  <a:outerShdw blurRad="38100" dist="38100" dir="2700000" algn="tl">
                    <a:srgbClr val="000000">
                      <a:alpha val="43137"/>
                    </a:srgbClr>
                  </a:outerShdw>
                </a:effectLst>
              </a:rPr>
              <a:t>nach dem Anbiss ist durch Schlagandrohung und Bedrängen durch den Helfer der Hund zu belasten</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Dabei ist besonders auf seine Selbstsicherheit</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Belastbarkeit</a:t>
            </a:r>
          </a:p>
          <a:p>
            <a:pPr marL="457200" indent="-457200">
              <a:buFont typeface="Wingdings" panose="05000000000000000000" pitchFamily="2" charset="2"/>
              <a:buChar char="Ø"/>
            </a:pPr>
            <a:r>
              <a:rPr lang="de-DE" sz="3200" b="1" dirty="0">
                <a:solidFill>
                  <a:srgbClr val="FF0000"/>
                </a:solidFill>
                <a:effectLst>
                  <a:outerShdw blurRad="38100" dist="38100" dir="2700000" algn="tl">
                    <a:srgbClr val="000000">
                      <a:alpha val="43137"/>
                    </a:srgbClr>
                  </a:outerShdw>
                </a:effectLst>
              </a:rPr>
              <a:t>u</a:t>
            </a:r>
            <a:r>
              <a:rPr lang="de-DE" sz="3200" b="1" dirty="0" smtClean="0">
                <a:solidFill>
                  <a:srgbClr val="FF0000"/>
                </a:solidFill>
                <a:effectLst>
                  <a:outerShdw blurRad="38100" dist="38100" dir="2700000" algn="tl">
                    <a:srgbClr val="000000">
                      <a:alpha val="43137"/>
                    </a:srgbClr>
                  </a:outerShdw>
                </a:effectLst>
              </a:rPr>
              <a:t>nd auf einen vollen, ruhigen , festen  und beständigen Griff zu achten</a:t>
            </a:r>
            <a:endParaRPr lang="de-DE"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535574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920939949"/>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5293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209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353943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Überfall aus dem Rückentransport nur IGP 3  </a:t>
            </a:r>
          </a:p>
          <a:p>
            <a:endParaRPr lang="de-DE" sz="3200" b="1" dirty="0" smtClean="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 </a:t>
            </a:r>
            <a:r>
              <a:rPr lang="de-DE" sz="3200" b="1" dirty="0" smtClean="0">
                <a:effectLst>
                  <a:outerShdw blurRad="38100" dist="38100" dir="2700000" algn="tl">
                    <a:srgbClr val="000000">
                      <a:alpha val="43137"/>
                    </a:srgbClr>
                  </a:outerShdw>
                </a:effectLst>
              </a:rPr>
              <a:t>nach dem Ablassen muss der Hund dicht am Helfer bleiben und hat diesen</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Selbstsicher</a:t>
            </a:r>
          </a:p>
          <a:p>
            <a:pPr marL="457200" indent="-457200">
              <a:buFont typeface="Wingdings" panose="05000000000000000000" pitchFamily="2" charset="2"/>
              <a:buChar char="Ø"/>
            </a:pPr>
            <a:r>
              <a:rPr lang="de-DE" sz="3200" b="1" dirty="0" err="1" smtClean="0">
                <a:solidFill>
                  <a:srgbClr val="FF0000"/>
                </a:solidFill>
                <a:effectLst>
                  <a:outerShdw blurRad="38100" dist="38100" dir="2700000" algn="tl">
                    <a:srgbClr val="000000">
                      <a:alpha val="43137"/>
                    </a:srgbClr>
                  </a:outerShdw>
                </a:effectLst>
              </a:rPr>
              <a:t>Uund</a:t>
            </a:r>
            <a:r>
              <a:rPr lang="de-DE" sz="3200" b="1" dirty="0" smtClean="0">
                <a:solidFill>
                  <a:srgbClr val="FF0000"/>
                </a:solidFill>
                <a:effectLst>
                  <a:outerShdw blurRad="38100" dist="38100" dir="2700000" algn="tl">
                    <a:srgbClr val="000000">
                      <a:alpha val="43137"/>
                    </a:srgbClr>
                  </a:outerShdw>
                </a:effectLst>
              </a:rPr>
              <a:t> mit hoher Dominanz</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aufmerksam zu bewachen</a:t>
            </a:r>
            <a:endParaRPr lang="de-DE"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6277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057979599"/>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4920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EINHEITEN</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IFH V  =  1 Einheit</a:t>
            </a:r>
          </a:p>
          <a:p>
            <a:r>
              <a:rPr lang="de-AT" altLang="de-DE" sz="4000" b="1" dirty="0" smtClean="0">
                <a:solidFill>
                  <a:srgbClr val="FF0000"/>
                </a:solidFill>
                <a:latin typeface="Adobe Garamond Pro Bold" pitchFamily="18" charset="0"/>
              </a:rPr>
              <a:t>IFH 1  =   3 Einheiten</a:t>
            </a:r>
          </a:p>
          <a:p>
            <a:r>
              <a:rPr lang="de-AT" altLang="de-DE" sz="4000" b="1" dirty="0" smtClean="0">
                <a:solidFill>
                  <a:srgbClr val="FF0000"/>
                </a:solidFill>
                <a:latin typeface="Adobe Garamond Pro Bold" pitchFamily="18" charset="0"/>
              </a:rPr>
              <a:t>IFH 2  =   3 Einheiten</a:t>
            </a:r>
          </a:p>
          <a:p>
            <a:r>
              <a:rPr lang="de-AT" altLang="de-DE" sz="4000" b="1" dirty="0" smtClean="0">
                <a:solidFill>
                  <a:srgbClr val="FF0000"/>
                </a:solidFill>
                <a:latin typeface="Adobe Garamond Pro Bold" pitchFamily="18" charset="0"/>
              </a:rPr>
              <a:t>IGP FH=  3 Einheiten  - 2x </a:t>
            </a:r>
          </a:p>
          <a:p>
            <a:pPr algn="ctr"/>
            <a:endParaRPr lang="de-AT" altLang="de-DE" sz="4400" b="1" dirty="0" smtClean="0">
              <a:solidFill>
                <a:srgbClr val="FF0000"/>
              </a:solidFill>
              <a:latin typeface="Adobe Garamond Pro Bold" pitchFamily="18" charset="0"/>
            </a:endParaRPr>
          </a:p>
          <a:p>
            <a:endParaRPr lang="de-AT" altLang="de-DE" sz="4400" b="1" dirty="0">
              <a:latin typeface="Adobe Garamond Pro Bold" pitchFamily="18" charset="0"/>
            </a:endParaRPr>
          </a:p>
          <a:p>
            <a:endParaRPr lang="de-AT" altLang="de-DE" sz="5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341541379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340658866"/>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5396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01675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Überfall aus dem Rückentransport nur IGP 3  </a:t>
            </a:r>
          </a:p>
          <a:p>
            <a:endParaRPr lang="de-DE" sz="3200" b="1" dirty="0" smtClean="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 </a:t>
            </a:r>
            <a:r>
              <a:rPr lang="de-DE" sz="3200" b="1" dirty="0" smtClean="0">
                <a:effectLst>
                  <a:outerShdw blurRad="38100" dist="38100" dir="2700000" algn="tl">
                    <a:srgbClr val="000000">
                      <a:alpha val="43137"/>
                    </a:srgbClr>
                  </a:outerShdw>
                </a:effectLst>
              </a:rPr>
              <a:t> zeigt der Hund </a:t>
            </a:r>
            <a:r>
              <a:rPr lang="de-DE" sz="3200" b="1" dirty="0" smtClean="0">
                <a:solidFill>
                  <a:srgbClr val="FF0000"/>
                </a:solidFill>
                <a:effectLst>
                  <a:outerShdw blurRad="38100" dist="38100" dir="2700000" algn="tl">
                    <a:srgbClr val="000000">
                      <a:alpha val="43137"/>
                    </a:srgbClr>
                  </a:outerShdw>
                </a:effectLst>
              </a:rPr>
              <a:t>meidendes oder gedrücktes</a:t>
            </a:r>
            <a:r>
              <a:rPr lang="de-DE" sz="3200" b="1" dirty="0" smtClean="0">
                <a:effectLst>
                  <a:outerShdw blurRad="38100" dist="38100" dir="2700000" algn="tl">
                    <a:srgbClr val="000000">
                      <a:alpha val="43137"/>
                    </a:srgbClr>
                  </a:outerShdw>
                </a:effectLst>
              </a:rPr>
              <a:t> Verhalten, beobachtet er</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nicht aufmerksam den Helfer</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Geht er nicht korrekt am Hundeführer</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Kein entschlossenes, schnelles und</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energisches Reagieren</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Mit kräftigem Zufassen</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und wirksamer </a:t>
            </a:r>
            <a:r>
              <a:rPr lang="de-DE" sz="3200" b="1" dirty="0">
                <a:effectLst>
                  <a:outerShdw blurRad="38100" dist="38100" dir="2700000" algn="tl">
                    <a:srgbClr val="000000">
                      <a:alpha val="43137"/>
                    </a:srgbClr>
                  </a:outerShdw>
                </a:effectLst>
              </a:rPr>
              <a:t>V</a:t>
            </a:r>
            <a:r>
              <a:rPr lang="de-DE" sz="3200" b="1" dirty="0" smtClean="0">
                <a:effectLst>
                  <a:outerShdw blurRad="38100" dist="38100" dir="2700000" algn="tl">
                    <a:srgbClr val="000000">
                      <a:alpha val="43137"/>
                    </a:srgbClr>
                  </a:outerShdw>
                </a:effectLst>
              </a:rPr>
              <a:t>erhinderung des Angriffes</a:t>
            </a:r>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892731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375696210"/>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5498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8477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Angriff auf den Hund aus der Bewegung</a:t>
            </a:r>
            <a:endParaRPr lang="de-DE" sz="2800" b="1" dirty="0">
              <a:effectLst>
                <a:outerShdw blurRad="38100" dist="38100" dir="2700000" algn="tl">
                  <a:srgbClr val="000000">
                    <a:alpha val="43137"/>
                  </a:srgbClr>
                </a:outerShdw>
              </a:effectLst>
            </a:endParaRPr>
          </a:p>
        </p:txBody>
      </p:sp>
      <p:pic>
        <p:nvPicPr>
          <p:cNvPr id="2549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283" y="1883246"/>
            <a:ext cx="685800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03873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895444288"/>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5703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46276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Angriff auf den Hund aus der Bewegung:</a:t>
            </a:r>
          </a:p>
          <a:p>
            <a:endParaRPr lang="de-DE" sz="3200" b="1" dirty="0">
              <a:solidFill>
                <a:srgbClr val="FF0000"/>
              </a:solidFill>
              <a:effectLst>
                <a:outerShdw blurRad="38100" dist="38100" dir="2700000" algn="tl">
                  <a:srgbClr val="000000">
                    <a:alpha val="43137"/>
                  </a:srgbClr>
                </a:outerShdw>
              </a:effectLst>
            </a:endParaRPr>
          </a:p>
          <a:p>
            <a:r>
              <a:rPr lang="de-DE" sz="3200" b="1" dirty="0" smtClean="0">
                <a:effectLst>
                  <a:outerShdw blurRad="38100" dist="38100" dir="2700000" algn="tl">
                    <a:srgbClr val="000000">
                      <a:alpha val="43137"/>
                    </a:srgbClr>
                  </a:outerShdw>
                </a:effectLst>
              </a:rPr>
              <a:t>Distanz:</a:t>
            </a:r>
          </a:p>
          <a:p>
            <a:r>
              <a:rPr lang="de-DE" sz="3200" b="1" dirty="0" smtClean="0">
                <a:solidFill>
                  <a:srgbClr val="FF0000"/>
                </a:solidFill>
                <a:effectLst>
                  <a:outerShdw blurRad="38100" dist="38100" dir="2700000" algn="tl">
                    <a:srgbClr val="000000">
                      <a:alpha val="43137"/>
                    </a:srgbClr>
                  </a:outerShdw>
                </a:effectLst>
              </a:rPr>
              <a:t>IGP 1 : HF entfernt sich 30 Schritte</a:t>
            </a:r>
          </a:p>
          <a:p>
            <a:r>
              <a:rPr lang="de-DE" sz="3200" b="1" dirty="0" smtClean="0">
                <a:solidFill>
                  <a:srgbClr val="FF0000"/>
                </a:solidFill>
                <a:effectLst>
                  <a:outerShdw blurRad="38100" dist="38100" dir="2700000" algn="tl">
                    <a:srgbClr val="000000">
                      <a:alpha val="43137"/>
                    </a:srgbClr>
                  </a:outerShdw>
                </a:effectLst>
              </a:rPr>
              <a:t>IGP 2: HF entfernt sich 40 Schritt</a:t>
            </a:r>
          </a:p>
          <a:p>
            <a:r>
              <a:rPr lang="de-DE" sz="3200" b="1" dirty="0" smtClean="0">
                <a:effectLst>
                  <a:outerShdw blurRad="38100" dist="38100" dir="2700000" algn="tl">
                    <a:srgbClr val="000000">
                      <a:alpha val="43137"/>
                    </a:srgbClr>
                  </a:outerShdw>
                </a:effectLst>
              </a:rPr>
              <a:t>IGP 3: HF geht auf Höhe des 1. Versteckes</a:t>
            </a:r>
          </a:p>
          <a:p>
            <a:r>
              <a:rPr lang="de-DE" sz="3200" b="1" dirty="0">
                <a:effectLst>
                  <a:outerShdw blurRad="38100" dist="38100" dir="2700000" algn="tl">
                    <a:srgbClr val="000000">
                      <a:alpha val="43137"/>
                    </a:srgbClr>
                  </a:outerShdw>
                </a:effectLst>
              </a:rPr>
              <a:t> </a:t>
            </a:r>
            <a:r>
              <a:rPr lang="de-DE" sz="3200" b="1" dirty="0" smtClean="0">
                <a:effectLst>
                  <a:outerShdw blurRad="38100" dist="38100" dir="2700000" algn="tl">
                    <a:srgbClr val="000000">
                      <a:alpha val="43137"/>
                    </a:srgbClr>
                  </a:outerShdw>
                </a:effectLst>
              </a:rPr>
              <a:t>           Helfer tritt aus dem Versteck</a:t>
            </a: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825659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524953675"/>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5805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94008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Angriff auf den Hund aus der Bewegung:</a:t>
            </a:r>
          </a:p>
          <a:p>
            <a:endParaRPr lang="de-DE" sz="3200" b="1" dirty="0">
              <a:solidFill>
                <a:srgbClr val="FF0000"/>
              </a:solidFill>
              <a:effectLst>
                <a:outerShdw blurRad="38100" dist="38100" dir="2700000" algn="tl">
                  <a:srgbClr val="000000">
                    <a:alpha val="43137"/>
                  </a:srgbClr>
                </a:outerShdw>
              </a:effectLst>
            </a:endParaRPr>
          </a:p>
          <a:p>
            <a:r>
              <a:rPr lang="de-DE" sz="3200" b="1" dirty="0" smtClean="0">
                <a:effectLst>
                  <a:outerShdw blurRad="38100" dist="38100" dir="2700000" algn="tl">
                    <a:srgbClr val="000000">
                      <a:alpha val="43137"/>
                    </a:srgbClr>
                  </a:outerShdw>
                </a:effectLst>
              </a:rPr>
              <a:t> Vertreibungslaute werden in allen Prüfungsstufen gegeben</a:t>
            </a:r>
          </a:p>
          <a:p>
            <a:endParaRPr lang="de-DE" sz="3200" b="1" dirty="0">
              <a:effectLst>
                <a:outerShdw blurRad="38100" dist="38100" dir="2700000" algn="tl">
                  <a:srgbClr val="000000">
                    <a:alpha val="43137"/>
                  </a:srgbClr>
                </a:outerShdw>
              </a:effectLst>
            </a:endParaRPr>
          </a:p>
          <a:p>
            <a:r>
              <a:rPr lang="de-DE" sz="3200" b="1" dirty="0" smtClean="0">
                <a:solidFill>
                  <a:srgbClr val="FF0000"/>
                </a:solidFill>
                <a:effectLst>
                  <a:outerShdw blurRad="38100" dist="38100" dir="2700000" algn="tl">
                    <a:srgbClr val="000000">
                      <a:alpha val="43137"/>
                    </a:srgbClr>
                  </a:outerShdw>
                </a:effectLst>
              </a:rPr>
              <a:t>Die ersten Vertreibungslaute werden gegeben, wenn der Helfer beginnt ,dem Hund entgegen zu laufen</a:t>
            </a:r>
          </a:p>
          <a:p>
            <a:r>
              <a:rPr lang="de-DE" sz="3200" b="1" dirty="0" smtClean="0">
                <a:solidFill>
                  <a:srgbClr val="FF0000"/>
                </a:solidFill>
                <a:effectLst>
                  <a:outerShdw blurRad="38100" dist="38100" dir="2700000" algn="tl">
                    <a:srgbClr val="000000">
                      <a:alpha val="43137"/>
                    </a:srgbClr>
                  </a:outerShdw>
                </a:effectLst>
              </a:rPr>
              <a:t> </a:t>
            </a:r>
          </a:p>
          <a:p>
            <a:r>
              <a:rPr lang="de-DE" sz="3200" b="1" dirty="0" smtClean="0">
                <a:effectLst>
                  <a:outerShdw blurRad="38100" dist="38100" dir="2700000" algn="tl">
                    <a:srgbClr val="000000">
                      <a:alpha val="43137"/>
                    </a:srgbClr>
                  </a:outerShdw>
                </a:effectLst>
              </a:rPr>
              <a:t> </a:t>
            </a: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252606"/>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104036183"/>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5908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94008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Entwaffnung:</a:t>
            </a:r>
          </a:p>
          <a:p>
            <a:endParaRPr lang="de-DE" sz="3200" b="1" dirty="0">
              <a:solidFill>
                <a:srgbClr val="FF0000"/>
              </a:solidFill>
              <a:effectLst>
                <a:outerShdw blurRad="38100" dist="38100" dir="2700000" algn="tl">
                  <a:srgbClr val="000000">
                    <a:alpha val="43137"/>
                  </a:srgbClr>
                </a:outerShdw>
              </a:effectLst>
            </a:endParaRPr>
          </a:p>
          <a:p>
            <a:r>
              <a:rPr lang="de-DE" sz="3200" b="1" dirty="0" smtClean="0">
                <a:effectLst>
                  <a:outerShdw blurRad="38100" dist="38100" dir="2700000" algn="tl">
                    <a:srgbClr val="000000">
                      <a:alpha val="43137"/>
                    </a:srgbClr>
                  </a:outerShdw>
                </a:effectLst>
              </a:rPr>
              <a:t>  Die Art der Entwaffnung des Helfers durch den </a:t>
            </a:r>
            <a:r>
              <a:rPr lang="de-DE" sz="3200" b="1" dirty="0">
                <a:effectLst>
                  <a:outerShdw blurRad="38100" dist="38100" dir="2700000" algn="tl">
                    <a:srgbClr val="000000">
                      <a:alpha val="43137"/>
                    </a:srgbClr>
                  </a:outerShdw>
                </a:effectLst>
              </a:rPr>
              <a:t>H</a:t>
            </a:r>
            <a:r>
              <a:rPr lang="de-DE" sz="3200" b="1" dirty="0" smtClean="0">
                <a:effectLst>
                  <a:outerShdw blurRad="38100" dist="38100" dir="2700000" algn="tl">
                    <a:srgbClr val="000000">
                      <a:alpha val="43137"/>
                    </a:srgbClr>
                  </a:outerShdw>
                </a:effectLst>
              </a:rPr>
              <a:t>undeführer ist dem Hundeführer freigestellt.</a:t>
            </a:r>
          </a:p>
          <a:p>
            <a:r>
              <a:rPr lang="de-DE" sz="3200" b="1" dirty="0" smtClean="0">
                <a:solidFill>
                  <a:srgbClr val="FF0000"/>
                </a:solidFill>
                <a:effectLst>
                  <a:outerShdw blurRad="38100" dist="38100" dir="2700000" algn="tl">
                    <a:srgbClr val="000000">
                      <a:alpha val="43137"/>
                    </a:srgbClr>
                  </a:outerShdw>
                </a:effectLst>
              </a:rPr>
              <a:t>Ein herantreten des Helfers an den Hundeführer ist nicht gestattet.</a:t>
            </a:r>
          </a:p>
          <a:p>
            <a:r>
              <a:rPr lang="de-DE" sz="3200" b="1" dirty="0" smtClean="0">
                <a:solidFill>
                  <a:srgbClr val="FF0000"/>
                </a:solidFill>
                <a:effectLst>
                  <a:outerShdw blurRad="38100" dist="38100" dir="2700000" algn="tl">
                    <a:srgbClr val="000000">
                      <a:alpha val="43137"/>
                    </a:srgbClr>
                  </a:outerShdw>
                </a:effectLst>
              </a:rPr>
              <a:t>Der Hund ist zum Helfer zu führen</a:t>
            </a:r>
          </a:p>
          <a:p>
            <a:r>
              <a:rPr lang="de-DE" sz="3200" b="1" dirty="0" smtClean="0">
                <a:solidFill>
                  <a:srgbClr val="FF0000"/>
                </a:solidFill>
                <a:effectLst>
                  <a:outerShdw blurRad="38100" dist="38100" dir="2700000" algn="tl">
                    <a:srgbClr val="000000">
                      <a:alpha val="43137"/>
                    </a:srgbClr>
                  </a:outerShdw>
                </a:effectLst>
              </a:rPr>
              <a:t> </a:t>
            </a:r>
          </a:p>
          <a:p>
            <a:r>
              <a:rPr lang="de-DE" sz="3200" b="1" dirty="0" smtClean="0">
                <a:effectLst>
                  <a:outerShdw blurRad="38100" dist="38100" dir="2700000" algn="tl">
                    <a:srgbClr val="000000">
                      <a:alpha val="43137"/>
                    </a:srgbClr>
                  </a:outerShdw>
                </a:effectLst>
              </a:rPr>
              <a:t> </a:t>
            </a: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426388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517361699"/>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5600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347787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Zusatz – HZ beim Seitentransport</a:t>
            </a:r>
          </a:p>
          <a:p>
            <a:endParaRPr lang="de-DE" sz="3200" b="1" dirty="0">
              <a:solidFill>
                <a:srgbClr val="FF0000"/>
              </a:solidFill>
              <a:effectLst>
                <a:outerShdw blurRad="38100" dist="38100" dir="2700000" algn="tl">
                  <a:srgbClr val="000000">
                    <a:alpha val="43137"/>
                  </a:srgbClr>
                </a:outerShdw>
              </a:effectLst>
            </a:endParaRPr>
          </a:p>
          <a:p>
            <a:r>
              <a:rPr lang="de-DE" sz="3200" b="1" dirty="0" smtClean="0">
                <a:effectLst>
                  <a:outerShdw blurRad="38100" dist="38100" dir="2700000" algn="tl">
                    <a:srgbClr val="000000">
                      <a:alpha val="43137"/>
                    </a:srgbClr>
                  </a:outerShdw>
                </a:effectLst>
              </a:rPr>
              <a:t>   </a:t>
            </a:r>
            <a:endParaRPr lang="de-DE" sz="3200" b="1" dirty="0" smtClean="0">
              <a:solidFill>
                <a:srgbClr val="FF0000"/>
              </a:solidFill>
              <a:effectLst>
                <a:outerShdw blurRad="38100" dist="38100" dir="2700000" algn="tl">
                  <a:srgbClr val="000000">
                    <a:alpha val="43137"/>
                  </a:srgbClr>
                </a:outerShdw>
              </a:effectLst>
            </a:endParaRPr>
          </a:p>
          <a:p>
            <a:r>
              <a:rPr lang="de-DE" sz="3200" b="1" dirty="0" smtClean="0">
                <a:solidFill>
                  <a:srgbClr val="FF0000"/>
                </a:solidFill>
                <a:effectLst>
                  <a:outerShdw blurRad="38100" dist="38100" dir="2700000" algn="tl">
                    <a:srgbClr val="000000">
                      <a:alpha val="43137"/>
                    </a:srgbClr>
                  </a:outerShdw>
                </a:effectLst>
              </a:rPr>
              <a:t> </a:t>
            </a:r>
          </a:p>
          <a:p>
            <a:r>
              <a:rPr lang="de-DE" sz="3200" b="1" dirty="0" smtClean="0">
                <a:effectLst>
                  <a:outerShdw blurRad="38100" dist="38100" dir="2700000" algn="tl">
                    <a:srgbClr val="000000">
                      <a:alpha val="43137"/>
                    </a:srgbClr>
                  </a:outerShdw>
                </a:effectLst>
              </a:rPr>
              <a:t> </a:t>
            </a: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560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1988839"/>
            <a:ext cx="6304783" cy="420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95558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64092076"/>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6010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94008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Zusatz – HZ beim Seitentransport</a:t>
            </a:r>
          </a:p>
          <a:p>
            <a:endParaRPr lang="de-DE" sz="3200" b="1" dirty="0">
              <a:solidFill>
                <a:srgbClr val="FF0000"/>
              </a:solidFill>
              <a:effectLst>
                <a:outerShdw blurRad="38100" dist="38100" dir="2700000" algn="tl">
                  <a:srgbClr val="000000">
                    <a:alpha val="43137"/>
                  </a:srgbClr>
                </a:outerShdw>
              </a:effectLst>
            </a:endParaRPr>
          </a:p>
          <a:p>
            <a:r>
              <a:rPr lang="de-DE" sz="3200" b="1" dirty="0" smtClean="0">
                <a:effectLst>
                  <a:outerShdw blurRad="38100" dist="38100" dir="2700000" algn="tl">
                    <a:srgbClr val="000000">
                      <a:alpha val="43137"/>
                    </a:srgbClr>
                  </a:outerShdw>
                </a:effectLst>
              </a:rPr>
              <a:t>   Fasst der Hund – nur beim Seitentransport- noch einmal an</a:t>
            </a:r>
          </a:p>
          <a:p>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Ist ein Hörzeichen ( Hier-Fuß) erlaubt</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Die vorherige Übung wird mit Mangelhaft bewertet</a:t>
            </a:r>
          </a:p>
          <a:p>
            <a:r>
              <a:rPr lang="de-DE" sz="3200" b="1" dirty="0" smtClean="0">
                <a:solidFill>
                  <a:srgbClr val="FF0000"/>
                </a:solidFill>
                <a:effectLst>
                  <a:outerShdw blurRad="38100" dist="38100" dir="2700000" algn="tl">
                    <a:srgbClr val="000000">
                      <a:alpha val="43137"/>
                    </a:srgbClr>
                  </a:outerShdw>
                </a:effectLst>
              </a:rPr>
              <a:t> </a:t>
            </a:r>
          </a:p>
          <a:p>
            <a:r>
              <a:rPr lang="de-DE" sz="3200" b="1" dirty="0" smtClean="0">
                <a:effectLst>
                  <a:outerShdw blurRad="38100" dist="38100" dir="2700000" algn="tl">
                    <a:srgbClr val="000000">
                      <a:alpha val="43137"/>
                    </a:srgbClr>
                  </a:outerShdw>
                </a:effectLst>
              </a:rPr>
              <a:t> </a:t>
            </a: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394657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729025357"/>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6215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44764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Übungsbewertung beim Seitentransport</a:t>
            </a:r>
          </a:p>
          <a:p>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    beißt der Hund während des Seitentransportes ein, ist ein Zusatzhörzeichen ( Hier-Fuß9)erlaubt</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Übungsbewertung</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Mangelhaft der vorangegangenen Übung</a:t>
            </a:r>
          </a:p>
          <a:p>
            <a:r>
              <a:rPr lang="de-DE" sz="3200" b="1" dirty="0" smtClean="0">
                <a:solidFill>
                  <a:srgbClr val="FF0000"/>
                </a:solidFill>
                <a:effectLst>
                  <a:outerShdw blurRad="38100" dist="38100" dir="2700000" algn="tl">
                    <a:srgbClr val="000000">
                      <a:alpha val="43137"/>
                    </a:srgbClr>
                  </a:outerShdw>
                </a:effectLst>
              </a:rPr>
              <a:t> </a:t>
            </a:r>
          </a:p>
          <a:p>
            <a:r>
              <a:rPr lang="de-DE" sz="3200" b="1" dirty="0" smtClean="0">
                <a:effectLst>
                  <a:outerShdw blurRad="38100" dist="38100" dir="2700000" algn="tl">
                    <a:srgbClr val="000000">
                      <a:alpha val="43137"/>
                    </a:srgbClr>
                  </a:outerShdw>
                </a:effectLst>
              </a:rPr>
              <a:t> </a:t>
            </a: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269536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76314831"/>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6317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544764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Übungsbewertung beim Seitentransport</a:t>
            </a:r>
          </a:p>
          <a:p>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     Hat sich der Helfer nach dem Abmelden mehr als 8 Schritte entfernt</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Und der Hund geht aus dem Gehorsam dem Helfer nach und beißt nochmals ein</a:t>
            </a:r>
          </a:p>
          <a:p>
            <a:pPr marL="457200" indent="-457200">
              <a:buFont typeface="Wingdings" panose="05000000000000000000" pitchFamily="2" charset="2"/>
              <a:buChar char="Ø"/>
            </a:pPr>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Disqualifikation</a:t>
            </a:r>
          </a:p>
          <a:p>
            <a:r>
              <a:rPr lang="de-DE" sz="3200" b="1" dirty="0" smtClean="0">
                <a:effectLst>
                  <a:outerShdw blurRad="38100" dist="38100" dir="2700000" algn="tl">
                    <a:srgbClr val="000000">
                      <a:alpha val="43137"/>
                    </a:srgbClr>
                  </a:outerShdw>
                </a:effectLst>
              </a:rPr>
              <a:t> </a:t>
            </a: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227984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78697851"/>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6420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219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643253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Abmelden/Beendigung des Schutzdienstes</a:t>
            </a:r>
          </a:p>
          <a:p>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      </a:t>
            </a:r>
            <a:r>
              <a:rPr lang="de-DE" sz="3200" b="1" dirty="0" smtClean="0">
                <a:solidFill>
                  <a:srgbClr val="FF0000"/>
                </a:solidFill>
                <a:effectLst>
                  <a:outerShdw blurRad="38100" dist="38100" dir="2700000" algn="tl">
                    <a:srgbClr val="000000">
                      <a:alpha val="43137"/>
                    </a:srgbClr>
                  </a:outerShdw>
                </a:effectLst>
              </a:rPr>
              <a:t>NEU:</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a:t>
            </a:r>
            <a:r>
              <a:rPr lang="de-DE" sz="3200" b="1" dirty="0" smtClean="0">
                <a:effectLst>
                  <a:outerShdw blurRad="38100" dist="38100" dir="2700000" algn="tl">
                    <a:srgbClr val="000000">
                      <a:alpha val="43137"/>
                    </a:srgbClr>
                  </a:outerShdw>
                </a:effectLst>
              </a:rPr>
              <a:t>der Hund wird angeleint </a:t>
            </a:r>
            <a:r>
              <a:rPr lang="de-DE" sz="3200" b="1" dirty="0" smtClean="0">
                <a:solidFill>
                  <a:srgbClr val="FF0000"/>
                </a:solidFill>
                <a:effectLst>
                  <a:outerShdw blurRad="38100" dist="38100" dir="2700000" algn="tl">
                    <a:srgbClr val="000000">
                      <a:alpha val="43137"/>
                    </a:srgbClr>
                  </a:outerShdw>
                </a:effectLst>
              </a:rPr>
              <a:t>und unter Kontrolle </a:t>
            </a:r>
            <a:r>
              <a:rPr lang="de-DE" sz="3200" b="1" dirty="0" smtClean="0">
                <a:effectLst>
                  <a:outerShdw blurRad="38100" dist="38100" dir="2700000" algn="tl">
                    <a:srgbClr val="000000">
                      <a:alpha val="43137"/>
                    </a:srgbClr>
                  </a:outerShdw>
                </a:effectLst>
              </a:rPr>
              <a:t>zum Besprechungsplatz geführt</a:t>
            </a:r>
          </a:p>
          <a:p>
            <a:r>
              <a:rPr lang="de-DE" sz="3200" b="1" dirty="0" smtClean="0">
                <a:effectLst>
                  <a:outerShdw blurRad="38100" dist="38100" dir="2700000" algn="tl">
                    <a:srgbClr val="000000">
                      <a:alpha val="43137"/>
                    </a:srgbClr>
                  </a:outerShdw>
                </a:effectLst>
              </a:rPr>
              <a:t> </a:t>
            </a:r>
            <a:r>
              <a:rPr lang="de-DE" sz="3200" b="1" dirty="0" smtClean="0">
                <a:solidFill>
                  <a:srgbClr val="FF0000"/>
                </a:solidFill>
                <a:effectLst>
                  <a:outerShdw blurRad="38100" dist="38100" dir="2700000" algn="tl">
                    <a:srgbClr val="000000">
                      <a:alpha val="43137"/>
                    </a:srgbClr>
                  </a:outerShdw>
                </a:effectLst>
              </a:rPr>
              <a:t>Unerwünscht:</a:t>
            </a:r>
          </a:p>
          <a:p>
            <a:r>
              <a:rPr lang="de-DE" sz="3200" b="1" dirty="0" smtClean="0">
                <a:solidFill>
                  <a:srgbClr val="FF0000"/>
                </a:solidFill>
                <a:effectLst>
                  <a:outerShdw blurRad="38100" dist="38100" dir="2700000" algn="tl">
                    <a:srgbClr val="000000">
                      <a:alpha val="43137"/>
                    </a:srgbClr>
                  </a:outerShdw>
                </a:effectLst>
              </a:rPr>
              <a:t>z.B.: </a:t>
            </a:r>
            <a:r>
              <a:rPr lang="de-DE" sz="3200" b="1" dirty="0" smtClean="0">
                <a:effectLst>
                  <a:outerShdw blurRad="38100" dist="38100" dir="2700000" algn="tl">
                    <a:srgbClr val="000000">
                      <a:alpha val="43137"/>
                    </a:srgbClr>
                  </a:outerShdw>
                </a:effectLst>
              </a:rPr>
              <a:t>Leinebeißen, Helfer hetzen, Hund verhält sich bei der Besprechung nicht korrekt</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Entwertung situationsbedingt</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Muss unbedingt angesprochen werden</a:t>
            </a: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2182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487451125"/>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5022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SCHUSSABGABE</a:t>
            </a:r>
            <a:endParaRPr lang="de-DE" sz="4400" b="1" dirty="0"/>
          </a:p>
        </p:txBody>
      </p:sp>
      <p:sp>
        <p:nvSpPr>
          <p:cNvPr id="6" name="Pfeil nach rechts 5"/>
          <p:cNvSpPr/>
          <p:nvPr/>
        </p:nvSpPr>
        <p:spPr>
          <a:xfrm>
            <a:off x="255623" y="247672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720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FF0000"/>
                </a:solidFill>
                <a:latin typeface="Adobe Garamond Pro Bold" pitchFamily="18" charset="0"/>
              </a:rPr>
              <a:t>Die Abgabe der Schüsse erfolgt nur in den Prüfungen:</a:t>
            </a:r>
          </a:p>
          <a:p>
            <a:r>
              <a:rPr lang="de-AT" altLang="de-DE" sz="4000" b="1" dirty="0" smtClean="0">
                <a:latin typeface="Adobe Garamond Pro Bold" pitchFamily="18" charset="0"/>
              </a:rPr>
              <a:t>IGP-V</a:t>
            </a:r>
          </a:p>
          <a:p>
            <a:endParaRPr lang="de-AT" altLang="de-DE" sz="4000" b="1" dirty="0" smtClean="0">
              <a:latin typeface="Adobe Garamond Pro Bold" pitchFamily="18" charset="0"/>
            </a:endParaRPr>
          </a:p>
          <a:p>
            <a:r>
              <a:rPr lang="de-AT" altLang="de-DE" sz="4000" b="1" dirty="0" smtClean="0">
                <a:latin typeface="Adobe Garamond Pro Bold" pitchFamily="18" charset="0"/>
              </a:rPr>
              <a:t>IGP-ZTP</a:t>
            </a:r>
          </a:p>
          <a:p>
            <a:endParaRPr lang="de-AT" altLang="de-DE" sz="4000" b="1" dirty="0" smtClean="0">
              <a:latin typeface="Adobe Garamond Pro Bold" pitchFamily="18" charset="0"/>
            </a:endParaRPr>
          </a:p>
          <a:p>
            <a:r>
              <a:rPr lang="de-AT" altLang="de-DE" sz="4000" b="1" dirty="0" smtClean="0">
                <a:latin typeface="Adobe Garamond Pro Bold" pitchFamily="18" charset="0"/>
              </a:rPr>
              <a:t>IGP 1-3</a:t>
            </a:r>
          </a:p>
          <a:p>
            <a:endParaRPr lang="de-AT" altLang="de-DE" sz="4000" b="1" dirty="0" smtClean="0">
              <a:solidFill>
                <a:srgbClr val="FF0000"/>
              </a:solidFill>
              <a:latin typeface="Adobe Garamond Pro Bold" pitchFamily="18" charset="0"/>
            </a:endParaRPr>
          </a:p>
          <a:p>
            <a:pPr algn="ctr"/>
            <a:endParaRPr lang="de-AT" altLang="de-DE" sz="4400" b="1" dirty="0" smtClean="0">
              <a:solidFill>
                <a:srgbClr val="FF0000"/>
              </a:solidFill>
              <a:latin typeface="Adobe Garamond Pro Bold" pitchFamily="18" charset="0"/>
            </a:endParaRPr>
          </a:p>
          <a:p>
            <a:endParaRPr lang="de-AT" altLang="de-DE" sz="4400" b="1" dirty="0">
              <a:latin typeface="Adobe Garamond Pro Bold" pitchFamily="18" charset="0"/>
            </a:endParaRPr>
          </a:p>
          <a:p>
            <a:endParaRPr lang="de-AT" altLang="de-DE" sz="5400" b="1" dirty="0" smtClean="0">
              <a:solidFill>
                <a:srgbClr val="FF0000"/>
              </a:solidFill>
              <a:latin typeface="Adobe Garamond Pro Bold" pitchFamily="18" charset="0"/>
            </a:endParaRPr>
          </a:p>
        </p:txBody>
      </p:sp>
      <p:sp>
        <p:nvSpPr>
          <p:cNvPr id="5" name="Pfeil nach rechts 4"/>
          <p:cNvSpPr/>
          <p:nvPr/>
        </p:nvSpPr>
        <p:spPr>
          <a:xfrm>
            <a:off x="107504" y="3645024"/>
            <a:ext cx="50892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255623" y="4853136"/>
            <a:ext cx="360809"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14948173"/>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827944778"/>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6112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200054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 Abt. C</a:t>
            </a:r>
          </a:p>
          <a:p>
            <a:endParaRPr lang="de-DE" sz="3200" b="1" dirty="0" smtClean="0">
              <a:solidFill>
                <a:srgbClr val="FF0000"/>
              </a:solidFill>
              <a:effectLst>
                <a:outerShdw blurRad="38100" dist="38100" dir="2700000" algn="tl">
                  <a:srgbClr val="000000">
                    <a:alpha val="43137"/>
                  </a:srgbClr>
                </a:outerShdw>
              </a:effectLst>
            </a:endParaRP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61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1908175"/>
            <a:ext cx="4057055" cy="434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48797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709309223"/>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6522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6924973"/>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 Abt. C:</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Triebverhalten</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Nervenfestigkeit</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Selbstsicherheit</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Belastbarkeit</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Dominanz</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Natürliches, </a:t>
            </a:r>
            <a:r>
              <a:rPr lang="de-DE" sz="3200" b="1" dirty="0" err="1" smtClean="0">
                <a:effectLst>
                  <a:outerShdw blurRad="38100" dist="38100" dir="2700000" algn="tl">
                    <a:srgbClr val="000000">
                      <a:alpha val="43137"/>
                    </a:srgbClr>
                  </a:outerShdw>
                </a:effectLst>
              </a:rPr>
              <a:t>kontroliertes</a:t>
            </a:r>
            <a:r>
              <a:rPr lang="de-DE" sz="3200" b="1" dirty="0" smtClean="0">
                <a:effectLst>
                  <a:outerShdw blurRad="38100" dist="38100" dir="2700000" algn="tl">
                    <a:srgbClr val="000000">
                      <a:alpha val="43137"/>
                    </a:srgbClr>
                  </a:outerShdw>
                </a:effectLst>
              </a:rPr>
              <a:t> Aggressionsverhalten</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Führigkeit in den UO Bereichen</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Physische und psychische Verfassung der Helfer</a:t>
            </a:r>
          </a:p>
          <a:p>
            <a:endParaRPr lang="de-DE" sz="3200" b="1" dirty="0" smtClean="0">
              <a:solidFill>
                <a:srgbClr val="FF0000"/>
              </a:solidFill>
              <a:effectLst>
                <a:outerShdw blurRad="38100" dist="38100" dir="2700000" algn="tl">
                  <a:srgbClr val="000000">
                    <a:alpha val="43137"/>
                  </a:srgbClr>
                </a:outerShdw>
              </a:effectLst>
            </a:endParaRPr>
          </a:p>
          <a:p>
            <a:endParaRPr lang="de-DE" sz="3200" b="1" dirty="0">
              <a:solidFill>
                <a:srgbClr val="FF0000"/>
              </a:solidFill>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947338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30087513"/>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6624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96616" y="1180061"/>
            <a:ext cx="7901711" cy="4955203"/>
          </a:xfrm>
          <a:prstGeom prst="rect">
            <a:avLst/>
          </a:prstGeom>
          <a:solidFill>
            <a:srgbClr val="FFFF00"/>
          </a:solid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Übungsbewertung Revieren:</a:t>
            </a:r>
          </a:p>
          <a:p>
            <a:r>
              <a:rPr lang="de-DE" sz="3200" b="1" dirty="0" smtClean="0">
                <a:solidFill>
                  <a:srgbClr val="FF0000"/>
                </a:solidFill>
                <a:effectLst>
                  <a:outerShdw blurRad="38100" dist="38100" dir="2700000" algn="tl">
                    <a:srgbClr val="000000">
                      <a:alpha val="43137"/>
                    </a:srgbClr>
                  </a:outerShdw>
                </a:effectLst>
              </a:rPr>
              <a:t>NEU:</a:t>
            </a:r>
          </a:p>
          <a:p>
            <a:r>
              <a:rPr lang="de-DE" sz="3200" b="1" dirty="0" smtClean="0">
                <a:effectLst>
                  <a:outerShdw blurRad="38100" dist="38100" dir="2700000" algn="tl">
                    <a:srgbClr val="000000">
                      <a:alpha val="43137"/>
                    </a:srgbClr>
                  </a:outerShdw>
                </a:effectLst>
              </a:rPr>
              <a:t> Priorität beim Revieren hat die Einstellung des Hundes. Es ist der Wille schnell zum Helfer zu gelangen höher zu bewerten, als das enge Umlaufen der Verstecke.</a:t>
            </a:r>
          </a:p>
          <a:p>
            <a:r>
              <a:rPr lang="de-DE" sz="3200" b="1" dirty="0" smtClean="0">
                <a:effectLst>
                  <a:outerShdw blurRad="38100" dist="38100" dir="2700000" algn="tl">
                    <a:srgbClr val="000000">
                      <a:alpha val="43137"/>
                    </a:srgbClr>
                  </a:outerShdw>
                </a:effectLst>
              </a:rPr>
              <a:t>Nimmt ein Hund ein Versteck nicht an, ist dies mit -2 zu entwerten, obwohl rechnerisch pro Versteck nur 1,75 Punkte beinhaltet sind</a:t>
            </a: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7786148"/>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073897252"/>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6727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3970318"/>
          </a:xfrm>
          <a:prstGeom prst="rect">
            <a:avLst/>
          </a:prstGeom>
          <a:solidFill>
            <a:srgbClr val="FFFF00"/>
          </a:solid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Übungsbewertung Revieren-Stellen-Verbellen</a:t>
            </a:r>
          </a:p>
          <a:p>
            <a:r>
              <a:rPr lang="de-DE" sz="3200" b="1" dirty="0" smtClean="0">
                <a:solidFill>
                  <a:srgbClr val="FF0000"/>
                </a:solidFill>
                <a:effectLst>
                  <a:outerShdw blurRad="38100" dist="38100" dir="2700000" algn="tl">
                    <a:srgbClr val="000000">
                      <a:alpha val="43137"/>
                    </a:srgbClr>
                  </a:outerShdw>
                </a:effectLst>
              </a:rPr>
              <a:t>NEU:</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  benötigt der Hund ein Zusatz HZ zum Helferversteck ---</a:t>
            </a:r>
            <a:r>
              <a:rPr lang="de-DE" sz="3200" b="1" dirty="0" smtClean="0">
                <a:solidFill>
                  <a:srgbClr val="FF0000"/>
                </a:solidFill>
                <a:effectLst>
                  <a:outerShdw blurRad="38100" dist="38100" dir="2700000" algn="tl">
                    <a:srgbClr val="000000">
                      <a:alpha val="43137"/>
                    </a:srgbClr>
                  </a:outerShdw>
                </a:effectLst>
              </a:rPr>
              <a:t> Revieren befriedigend</a:t>
            </a:r>
          </a:p>
          <a:p>
            <a:pPr marL="457200" indent="-457200">
              <a:buFont typeface="Wingdings" panose="05000000000000000000" pitchFamily="2" charset="2"/>
              <a:buChar char="Ø"/>
            </a:pPr>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Benötigt der Hund ein 2. Zusatz-HZ zum Helferversteck-----</a:t>
            </a:r>
            <a:r>
              <a:rPr lang="de-DE" sz="3200" b="1" dirty="0" smtClean="0">
                <a:solidFill>
                  <a:srgbClr val="FF0000"/>
                </a:solidFill>
                <a:effectLst>
                  <a:outerShdw blurRad="38100" dist="38100" dir="2700000" algn="tl">
                    <a:srgbClr val="000000">
                      <a:alpha val="43137"/>
                    </a:srgbClr>
                  </a:outerShdw>
                </a:effectLst>
              </a:rPr>
              <a:t>Revieren mangelhaft</a:t>
            </a:r>
            <a:endParaRPr lang="de-DE" sz="32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656341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77988409"/>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6829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5447645"/>
          </a:xfrm>
          <a:prstGeom prst="rect">
            <a:avLst/>
          </a:prstGeom>
          <a:solidFill>
            <a:srgbClr val="FFFF00"/>
          </a:solid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Übungsbewertung Revieren-Stellen-Verbellen</a:t>
            </a:r>
          </a:p>
          <a:p>
            <a:r>
              <a:rPr lang="de-DE" sz="3200" b="1" dirty="0" smtClean="0">
                <a:solidFill>
                  <a:srgbClr val="FF0000"/>
                </a:solidFill>
                <a:effectLst>
                  <a:outerShdw blurRad="38100" dist="38100" dir="2700000" algn="tl">
                    <a:srgbClr val="000000">
                      <a:alpha val="43137"/>
                    </a:srgbClr>
                  </a:outerShdw>
                </a:effectLst>
              </a:rPr>
              <a:t>NEU:</a:t>
            </a:r>
          </a:p>
          <a:p>
            <a:pPr marL="457200" indent="-457200">
              <a:buFont typeface="Wingdings" panose="05000000000000000000" pitchFamily="2" charset="2"/>
              <a:buChar char="Ø"/>
            </a:pPr>
            <a:r>
              <a:rPr lang="de-DE" sz="3200" b="1" dirty="0" smtClean="0">
                <a:effectLst>
                  <a:outerShdw blurRad="38100" dist="38100" dir="2700000" algn="tl">
                    <a:srgbClr val="000000">
                      <a:alpha val="43137"/>
                    </a:srgbClr>
                  </a:outerShdw>
                </a:effectLst>
              </a:rPr>
              <a:t>   geht der Hund zum HL-Versteck und hat Sichtkontakt, beginnt nicht mit Stellen und Verbellen und benötigt ein Zusatz-HZ------</a:t>
            </a: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Minus 14 Punkte</a:t>
            </a:r>
          </a:p>
          <a:p>
            <a:r>
              <a:rPr lang="de-DE" sz="3200" b="1" dirty="0" smtClean="0">
                <a:effectLst>
                  <a:outerShdw blurRad="38100" dist="38100" dir="2700000" algn="tl">
                    <a:srgbClr val="000000">
                      <a:alpha val="43137"/>
                    </a:srgbClr>
                  </a:outerShdw>
                </a:effectLst>
              </a:rPr>
              <a:t>Begründung:</a:t>
            </a:r>
          </a:p>
          <a:p>
            <a:r>
              <a:rPr lang="de-DE" sz="3200" b="1" dirty="0" smtClean="0">
                <a:effectLst>
                  <a:outerShdw blurRad="38100" dist="38100" dir="2700000" algn="tl">
                    <a:srgbClr val="000000">
                      <a:alpha val="43137"/>
                    </a:srgbClr>
                  </a:outerShdw>
                </a:effectLst>
              </a:rPr>
              <a:t>PO gibt nur her ,dass dies zur Übung Revieren gehört. Das Einweisen zum Versteck gehört aber zur Übung Stellen und Verbellen</a:t>
            </a: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1244540"/>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826017243"/>
              </p:ext>
            </p:extLst>
          </p:nvPr>
        </p:nvGraphicFramePr>
        <p:xfrm>
          <a:off x="57171" y="264709"/>
          <a:ext cx="9144000" cy="6858000"/>
        </p:xfrm>
        <a:graphic>
          <a:graphicData uri="http://schemas.openxmlformats.org/presentationml/2006/ole">
            <mc:AlternateContent xmlns:mc="http://schemas.openxmlformats.org/markup-compatibility/2006">
              <mc:Choice xmlns:v="urn:schemas-microsoft-com:vml" Requires="v">
                <p:oleObj spid="_x0000_s26932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7171"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2062103"/>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Eröffnungsphase</a:t>
            </a: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69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2782" y="2708920"/>
            <a:ext cx="6036482"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107476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531023935"/>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034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2062103"/>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a:t>
            </a:r>
          </a:p>
          <a:p>
            <a:r>
              <a:rPr lang="de-DE" sz="3200" b="1" dirty="0" smtClean="0">
                <a:solidFill>
                  <a:srgbClr val="FF0000"/>
                </a:solidFill>
                <a:effectLst>
                  <a:outerShdw blurRad="38100" dist="38100" dir="2700000" algn="tl">
                    <a:srgbClr val="000000">
                      <a:alpha val="43137"/>
                    </a:srgbClr>
                  </a:outerShdw>
                </a:effectLst>
              </a:rPr>
              <a:t> </a:t>
            </a:r>
          </a:p>
          <a:p>
            <a:r>
              <a:rPr lang="de-DE" sz="3600" b="1" dirty="0" smtClean="0">
                <a:effectLst>
                  <a:outerShdw blurRad="38100" dist="38100" dir="2700000" algn="tl">
                    <a:srgbClr val="000000">
                      <a:alpha val="43137"/>
                    </a:srgbClr>
                  </a:outerShdw>
                </a:effectLst>
              </a:rPr>
              <a:t>Belastungsphase</a:t>
            </a: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70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4847" y="2564904"/>
            <a:ext cx="4271449" cy="3972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720366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673442413"/>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136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2062103"/>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Übergansphase</a:t>
            </a: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71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5014" y="2519168"/>
            <a:ext cx="4925338" cy="396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30953"/>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273603816"/>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239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2677656"/>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Ablassphase</a:t>
            </a:r>
          </a:p>
          <a:p>
            <a:r>
              <a:rPr lang="de-DE" sz="3600" b="1" dirty="0" smtClean="0">
                <a:effectLst>
                  <a:outerShdw blurRad="38100" dist="38100" dir="2700000" algn="tl">
                    <a:srgbClr val="000000">
                      <a:alpha val="43137"/>
                    </a:srgbClr>
                  </a:outerShdw>
                </a:effectLst>
              </a:rPr>
              <a:t>Bewachungsphase</a:t>
            </a: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72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3162299"/>
            <a:ext cx="4878455" cy="325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984270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519033279"/>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341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229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5447645"/>
          </a:xfrm>
          <a:prstGeom prst="rect">
            <a:avLst/>
          </a:prstGeom>
          <a:solidFill>
            <a:srgbClr val="FFFF00"/>
          </a:solid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Übungsbewertung Bewachungsphasen :</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Bewachungsphasen sollen frontal sein</a:t>
            </a:r>
          </a:p>
          <a:p>
            <a:pPr marL="571500" indent="-571500">
              <a:buFont typeface="Wingdings" panose="05000000000000000000" pitchFamily="2" charset="2"/>
              <a:buChar char="Ø"/>
            </a:pP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Besprechungsadjektive</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Dominant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Aufmerksam</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dicht</a:t>
            </a:r>
            <a:endParaRPr lang="de-DE" sz="3600" b="1" dirty="0">
              <a:effectLst>
                <a:outerShdw blurRad="38100" dist="38100" dir="2700000" algn="tl">
                  <a:srgbClr val="000000">
                    <a:alpha val="43137"/>
                  </a:srgbClr>
                </a:outerShdw>
              </a:effectLst>
            </a:endParaRPr>
          </a:p>
          <a:p>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0438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85831407"/>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5124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TEILNEHMERZAHL</a:t>
            </a:r>
            <a:endParaRPr lang="de-DE" sz="4400" b="1" dirty="0"/>
          </a:p>
        </p:txBody>
      </p:sp>
      <p:sp>
        <p:nvSpPr>
          <p:cNvPr id="6" name="Pfeil nach rechts 5"/>
          <p:cNvSpPr/>
          <p:nvPr/>
        </p:nvSpPr>
        <p:spPr>
          <a:xfrm>
            <a:off x="255623" y="247672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658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FF0000"/>
                </a:solidFill>
                <a:latin typeface="Adobe Garamond Pro Bold" pitchFamily="18" charset="0"/>
              </a:rPr>
              <a:t> </a:t>
            </a:r>
          </a:p>
          <a:p>
            <a:pPr algn="ctr"/>
            <a:r>
              <a:rPr lang="de-AT" altLang="de-DE" sz="4000" b="1" dirty="0" smtClean="0">
                <a:solidFill>
                  <a:srgbClr val="FF0000"/>
                </a:solidFill>
                <a:latin typeface="Adobe Garamond Pro Bold" pitchFamily="18" charset="0"/>
              </a:rPr>
              <a:t>mindestens</a:t>
            </a:r>
          </a:p>
          <a:p>
            <a:pPr algn="ctr"/>
            <a:r>
              <a:rPr lang="de-AT" altLang="de-DE" sz="4000" b="1" dirty="0" smtClean="0">
                <a:solidFill>
                  <a:srgbClr val="FF0000"/>
                </a:solidFill>
                <a:latin typeface="Adobe Garamond Pro Bold" pitchFamily="18" charset="0"/>
              </a:rPr>
              <a:t>4 Hundeführer</a:t>
            </a:r>
          </a:p>
          <a:p>
            <a:pPr algn="ctr"/>
            <a:endParaRPr lang="de-AT" altLang="de-DE" sz="4000" b="1" dirty="0">
              <a:solidFill>
                <a:srgbClr val="FF0000"/>
              </a:solidFill>
              <a:latin typeface="Adobe Garamond Pro Bold" pitchFamily="18" charset="0"/>
            </a:endParaRPr>
          </a:p>
          <a:p>
            <a:pPr algn="ctr"/>
            <a:r>
              <a:rPr lang="de-AT" altLang="de-DE" sz="4000" b="1" dirty="0" smtClean="0">
                <a:solidFill>
                  <a:srgbClr val="FF0000"/>
                </a:solidFill>
                <a:latin typeface="Adobe Garamond Pro Bold" pitchFamily="18" charset="0"/>
              </a:rPr>
              <a:t>auch bei der</a:t>
            </a:r>
          </a:p>
          <a:p>
            <a:pPr algn="ctr"/>
            <a:r>
              <a:rPr lang="de-AT" altLang="de-DE" sz="4000" b="1" dirty="0" smtClean="0">
                <a:solidFill>
                  <a:srgbClr val="FF0000"/>
                </a:solidFill>
                <a:latin typeface="Adobe Garamond Pro Bold" pitchFamily="18" charset="0"/>
              </a:rPr>
              <a:t>Ausdauerprüfung</a:t>
            </a:r>
          </a:p>
          <a:p>
            <a:endParaRPr lang="de-AT" altLang="de-DE" sz="4000" b="1" dirty="0" smtClean="0">
              <a:solidFill>
                <a:srgbClr val="FF0000"/>
              </a:solidFill>
              <a:latin typeface="Adobe Garamond Pro Bold" pitchFamily="18" charset="0"/>
            </a:endParaRPr>
          </a:p>
          <a:p>
            <a:pPr algn="ctr"/>
            <a:endParaRPr lang="de-AT" altLang="de-DE" sz="4400" b="1" dirty="0" smtClean="0">
              <a:solidFill>
                <a:srgbClr val="FF0000"/>
              </a:solidFill>
              <a:latin typeface="Adobe Garamond Pro Bold" pitchFamily="18" charset="0"/>
            </a:endParaRPr>
          </a:p>
          <a:p>
            <a:endParaRPr lang="de-AT" altLang="de-DE" sz="4400" b="1" dirty="0">
              <a:latin typeface="Adobe Garamond Pro Bold" pitchFamily="18" charset="0"/>
            </a:endParaRPr>
          </a:p>
          <a:p>
            <a:endParaRPr lang="de-AT" altLang="de-DE" sz="5400" b="1" dirty="0" smtClean="0">
              <a:solidFill>
                <a:srgbClr val="FF0000"/>
              </a:solidFill>
              <a:latin typeface="Adobe Garamond Pro Bold" pitchFamily="18" charset="0"/>
            </a:endParaRPr>
          </a:p>
        </p:txBody>
      </p:sp>
      <p:sp>
        <p:nvSpPr>
          <p:cNvPr id="5" name="Pfeil nach rechts 4"/>
          <p:cNvSpPr/>
          <p:nvPr/>
        </p:nvSpPr>
        <p:spPr>
          <a:xfrm>
            <a:off x="107504" y="3645024"/>
            <a:ext cx="50892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255623" y="4853136"/>
            <a:ext cx="360809"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55625018"/>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191055725"/>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444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4832092"/>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 – 5 Phasen:</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Eröffnungsphase</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Anbiss Geschwindigkeit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Ansatzgriff</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Wirksamkeit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Hohe Dominanz</a:t>
            </a: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72775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043401652"/>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853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489364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 – 5 Phasen:</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Belastungsphase:</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Griffverhalten</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Stabilität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Aktivität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Stockbelastung</a:t>
            </a: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404853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189760841"/>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956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433965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 – 5 Phasen:</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Übergangsphase - </a:t>
            </a:r>
            <a:r>
              <a:rPr lang="de-DE" sz="3600" b="1" dirty="0" smtClean="0">
                <a:solidFill>
                  <a:srgbClr val="FF0000"/>
                </a:solidFill>
                <a:effectLst>
                  <a:outerShdw blurRad="38100" dist="38100" dir="2700000" algn="tl">
                    <a:srgbClr val="000000">
                      <a:alpha val="43137"/>
                    </a:srgbClr>
                  </a:outerShdw>
                </a:effectLst>
              </a:rPr>
              <a:t>1 Sekunde</a:t>
            </a:r>
            <a:endParaRPr lang="de-DE" sz="3600" b="1" dirty="0" smtClean="0">
              <a:effectLst>
                <a:outerShdw blurRad="38100" dist="38100" dir="2700000" algn="tl">
                  <a:srgbClr val="000000">
                    <a:alpha val="43137"/>
                  </a:srgbClr>
                </a:outerShdw>
              </a:effectLst>
            </a:endParaRP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Dominanz</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Griffruhe</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Griffvölle</a:t>
            </a: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9448059"/>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59716857"/>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546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433965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 – 5 Phasen:</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Ablassphase:</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sofort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Klar</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sicher</a:t>
            </a: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754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2155056"/>
            <a:ext cx="3312368" cy="428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151533"/>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93663717"/>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648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489364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 – 5 Phasen:</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Bewachungsphase:</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Markant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Dominant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Selbstbewusst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aufmerksam</a:t>
            </a: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76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5614" y="2852738"/>
            <a:ext cx="4503524"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81253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82432040"/>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7751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001643"/>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 :</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Bewachungsphase:</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Markant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Dominant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energisch</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Aufmerksam</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Dicht</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775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3433" y="1418917"/>
            <a:ext cx="37528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11749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90382607"/>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058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555641"/>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 :</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Bewachungsphase:-</a:t>
            </a:r>
            <a:r>
              <a:rPr lang="de-DE" sz="3600" b="1" dirty="0" smtClean="0">
                <a:solidFill>
                  <a:srgbClr val="FF0000"/>
                </a:solidFill>
                <a:effectLst>
                  <a:outerShdw blurRad="38100" dist="38100" dir="2700000" algn="tl">
                    <a:srgbClr val="000000">
                      <a:alpha val="43137"/>
                    </a:srgbClr>
                  </a:outerShdw>
                </a:effectLst>
              </a:rPr>
              <a:t>Entwertung</a:t>
            </a:r>
            <a:endParaRPr lang="de-DE" sz="3600" b="1" dirty="0" smtClean="0">
              <a:effectLst>
                <a:outerShdw blurRad="38100" dist="38100" dir="2700000" algn="tl">
                  <a:srgbClr val="000000">
                    <a:alpha val="43137"/>
                  </a:srgbClr>
                </a:outerShdw>
              </a:effectLst>
            </a:endParaRP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leicht unaufmerksam und/oder leicht lästig   </a:t>
            </a:r>
            <a:r>
              <a:rPr lang="de-DE" sz="3600" b="1" dirty="0" smtClean="0">
                <a:solidFill>
                  <a:srgbClr val="FF0000"/>
                </a:solidFill>
                <a:effectLst>
                  <a:outerShdw blurRad="38100" dist="38100" dir="2700000" algn="tl">
                    <a:srgbClr val="000000">
                      <a:alpha val="43137"/>
                    </a:srgbClr>
                  </a:outerShdw>
                </a:effectLst>
              </a:rPr>
              <a:t>minus 1 Prädikat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Stark unaufmerksam und/oder stark lästig  </a:t>
            </a:r>
            <a:r>
              <a:rPr lang="de-DE" sz="3600" b="1" dirty="0" smtClean="0">
                <a:solidFill>
                  <a:srgbClr val="FF0000"/>
                </a:solidFill>
                <a:effectLst>
                  <a:outerShdw blurRad="38100" dist="38100" dir="2700000" algn="tl">
                    <a:srgbClr val="000000">
                      <a:alpha val="43137"/>
                    </a:srgbClr>
                  </a:outerShdw>
                </a:effectLst>
              </a:rPr>
              <a:t>minus 2 Prädikate</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Bewacht nicht, bleibt aber am Helfer </a:t>
            </a:r>
            <a:r>
              <a:rPr lang="de-DE" sz="3600" b="1" dirty="0" smtClean="0">
                <a:solidFill>
                  <a:srgbClr val="FF0000"/>
                </a:solidFill>
                <a:effectLst>
                  <a:outerShdw blurRad="38100" dist="38100" dir="2700000" algn="tl">
                    <a:srgbClr val="000000">
                      <a:alpha val="43137"/>
                    </a:srgbClr>
                  </a:outerShdw>
                </a:effectLst>
              </a:rPr>
              <a:t>minus 3 Prädikate</a:t>
            </a:r>
            <a:r>
              <a:rPr lang="de-DE" sz="3600" b="1" dirty="0" smtClean="0">
                <a:effectLst>
                  <a:outerShdw blurRad="38100" dist="38100" dir="2700000" algn="tl">
                    <a:srgbClr val="000000">
                      <a:alpha val="43137"/>
                    </a:srgbClr>
                  </a:outerShdw>
                </a:effectLst>
              </a:rPr>
              <a:t>          </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5348477"/>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951364341"/>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263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370826" y="786807"/>
            <a:ext cx="8298327" cy="7109639"/>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 GRIFF: </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Wirkungsvoll</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Fest</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Ruhig</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Beständig</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Voll</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Nicht ganz voll jedoch energisch und ruhig</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Knapp und spitz</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Hektisch und unruhig</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Unbeständig</a:t>
            </a:r>
          </a:p>
          <a:p>
            <a:pPr marL="571500" indent="-571500">
              <a:buFont typeface="Wingdings" panose="05000000000000000000" pitchFamily="2" charset="2"/>
              <a:buChar char="Ø"/>
            </a:pPr>
            <a:r>
              <a:rPr lang="de-DE" sz="3200" b="1" dirty="0" smtClean="0">
                <a:effectLst>
                  <a:outerShdw blurRad="38100" dist="38100" dir="2700000" algn="tl">
                    <a:srgbClr val="000000">
                      <a:alpha val="43137"/>
                    </a:srgbClr>
                  </a:outerShdw>
                </a:effectLst>
              </a:rPr>
              <a:t>Lasch, wenig energisch</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017704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76191473"/>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160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3231654"/>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Bewertungskriterien Abteilung C :</a:t>
            </a:r>
          </a:p>
          <a:p>
            <a:r>
              <a:rPr lang="de-DE" sz="3200" b="1" dirty="0" smtClean="0">
                <a:solidFill>
                  <a:srgbClr val="FF0000"/>
                </a:solidFill>
                <a:effectLst>
                  <a:outerShdw blurRad="38100" dist="38100" dir="2700000" algn="tl">
                    <a:srgbClr val="000000">
                      <a:alpha val="43137"/>
                    </a:srgbClr>
                  </a:outerShdw>
                </a:effectLst>
              </a:rPr>
              <a:t> </a:t>
            </a:r>
            <a:endParaRPr lang="de-DE" sz="3600" b="1" dirty="0" smtClean="0">
              <a:effectLst>
                <a:outerShdw blurRad="38100" dist="38100" dir="2700000" algn="tl">
                  <a:srgbClr val="000000">
                    <a:alpha val="43137"/>
                  </a:srgbClr>
                </a:outerShdw>
              </a:effectLst>
            </a:endParaRPr>
          </a:p>
          <a:p>
            <a:r>
              <a:rPr lang="de-DE" sz="3600" b="1" dirty="0" smtClean="0">
                <a:effectLst>
                  <a:outerShdw blurRad="38100" dist="38100" dir="2700000" algn="tl">
                    <a:srgbClr val="000000">
                      <a:alpha val="43137"/>
                    </a:srgbClr>
                  </a:outerShdw>
                </a:effectLst>
              </a:rPr>
              <a:t>GRIFF:</a:t>
            </a:r>
          </a:p>
          <a:p>
            <a:r>
              <a:rPr lang="de-DE" sz="3600" b="1" dirty="0" smtClean="0">
                <a:effectLst>
                  <a:outerShdw blurRad="38100" dist="38100" dir="2700000" algn="tl">
                    <a:srgbClr val="000000">
                      <a:alpha val="43137"/>
                    </a:srgbClr>
                  </a:outerShdw>
                </a:effectLst>
              </a:rPr>
              <a:t> </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816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0400" y="2265952"/>
            <a:ext cx="5842267" cy="399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37427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807272858"/>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365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239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7663636"/>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TSB Bewertung :</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effectLst>
                  <a:outerShdw blurRad="38100" dist="38100" dir="2700000" algn="tl">
                    <a:srgbClr val="000000">
                      <a:alpha val="43137"/>
                    </a:srgbClr>
                  </a:outerShdw>
                </a:effectLst>
              </a:rPr>
              <a:t> </a:t>
            </a:r>
            <a:r>
              <a:rPr lang="de-DE" sz="3600" b="1" u="sng" dirty="0" smtClean="0">
                <a:solidFill>
                  <a:srgbClr val="FF0000"/>
                </a:solidFill>
              </a:rPr>
              <a:t>Ausgeprägt:</a:t>
            </a:r>
          </a:p>
          <a:p>
            <a:endParaRPr lang="de-DE" sz="3600" b="1" dirty="0" smtClean="0">
              <a:solidFill>
                <a:srgbClr val="FF0000"/>
              </a:solidFill>
            </a:endParaRPr>
          </a:p>
          <a:p>
            <a:pPr marL="571500" indent="-571500">
              <a:buFont typeface="Wingdings" panose="05000000000000000000" pitchFamily="2" charset="2"/>
              <a:buChar char="Ø"/>
            </a:pPr>
            <a:r>
              <a:rPr lang="de-DE" sz="3600" b="1" dirty="0" smtClean="0"/>
              <a:t>Hohe Arbeitsbereitschaft</a:t>
            </a:r>
          </a:p>
          <a:p>
            <a:pPr marL="571500" indent="-571500">
              <a:buFont typeface="Wingdings" panose="05000000000000000000" pitchFamily="2" charset="2"/>
              <a:buChar char="Ø"/>
            </a:pPr>
            <a:r>
              <a:rPr lang="de-DE" sz="3600" b="1" dirty="0" smtClean="0"/>
              <a:t>Klares Triebverhalten</a:t>
            </a:r>
          </a:p>
          <a:p>
            <a:pPr marL="571500" indent="-571500">
              <a:buFont typeface="Wingdings" panose="05000000000000000000" pitchFamily="2" charset="2"/>
              <a:buChar char="Ø"/>
            </a:pPr>
            <a:r>
              <a:rPr lang="de-DE" sz="3600" b="1" dirty="0" smtClean="0"/>
              <a:t>Zielstrebiges ausführen der Übungen</a:t>
            </a:r>
          </a:p>
          <a:p>
            <a:pPr marL="571500" indent="-571500">
              <a:buFont typeface="Wingdings" panose="05000000000000000000" pitchFamily="2" charset="2"/>
              <a:buChar char="Ø"/>
            </a:pPr>
            <a:r>
              <a:rPr lang="de-DE" sz="3600" b="1" dirty="0" smtClean="0"/>
              <a:t>Selbstsicheres Auftreten</a:t>
            </a:r>
          </a:p>
          <a:p>
            <a:pPr marL="571500" indent="-571500">
              <a:buFont typeface="Wingdings" panose="05000000000000000000" pitchFamily="2" charset="2"/>
              <a:buChar char="Ø"/>
            </a:pPr>
            <a:r>
              <a:rPr lang="de-DE" sz="3600" b="1" dirty="0" smtClean="0"/>
              <a:t>Uneingeschränkte Aufmerksamkeit</a:t>
            </a:r>
          </a:p>
          <a:p>
            <a:pPr marL="571500" indent="-571500">
              <a:buFont typeface="Wingdings" panose="05000000000000000000" pitchFamily="2" charset="2"/>
              <a:buChar char="Ø"/>
            </a:pPr>
            <a:r>
              <a:rPr lang="de-DE" sz="3600" b="1" dirty="0" smtClean="0"/>
              <a:t>Außergewöhnlich großes Belastungsvermögen</a:t>
            </a:r>
          </a:p>
          <a:p>
            <a:pPr marL="571500" indent="-571500">
              <a:buFont typeface="Wingdings" panose="05000000000000000000" pitchFamily="2" charset="2"/>
              <a:buChar char="Ø"/>
            </a:pPr>
            <a:endParaRPr lang="de-DE" sz="3200" b="1" u="sng" dirty="0" smtClean="0"/>
          </a:p>
          <a:p>
            <a:r>
              <a:rPr lang="de-DE" sz="3600" b="1" dirty="0" smtClean="0">
                <a:effectLst>
                  <a:outerShdw blurRad="38100" dist="38100" dir="2700000" algn="tl">
                    <a:srgbClr val="000000">
                      <a:alpha val="43137"/>
                    </a:srgbClr>
                  </a:outerShdw>
                </a:effectLst>
              </a:rPr>
              <a:t> </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98263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187051233"/>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5227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Impfvorschriften</a:t>
            </a:r>
            <a:endParaRPr lang="de-DE" sz="4400" b="1" dirty="0"/>
          </a:p>
        </p:txBody>
      </p:sp>
      <p:sp>
        <p:nvSpPr>
          <p:cNvPr id="6" name="Pfeil nach rechts 5"/>
          <p:cNvSpPr/>
          <p:nvPr/>
        </p:nvSpPr>
        <p:spPr>
          <a:xfrm>
            <a:off x="224785" y="195439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658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FF0000"/>
                </a:solidFill>
                <a:latin typeface="Adobe Garamond Pro Bold" pitchFamily="18" charset="0"/>
              </a:rPr>
              <a:t> </a:t>
            </a:r>
          </a:p>
          <a:p>
            <a:pPr algn="ctr"/>
            <a:r>
              <a:rPr lang="de-AT" altLang="de-DE" sz="4000" b="1" dirty="0" smtClean="0">
                <a:solidFill>
                  <a:srgbClr val="FF0000"/>
                </a:solidFill>
                <a:latin typeface="Adobe Garamond Pro Bold" pitchFamily="18" charset="0"/>
              </a:rPr>
              <a:t> Der Hund muss eine durch einen Impfausweis nachgewiesene gültige  Tollwutimpfung haben</a:t>
            </a:r>
          </a:p>
          <a:p>
            <a:r>
              <a:rPr lang="de-AT" altLang="de-DE" sz="4000" b="1" dirty="0" smtClean="0">
                <a:latin typeface="Adobe Garamond Pro Bold" pitchFamily="18" charset="0"/>
              </a:rPr>
              <a:t>Dies gilt für alle Prüfungsveranstaltungen</a:t>
            </a:r>
          </a:p>
          <a:p>
            <a:endParaRPr lang="de-AT" altLang="de-DE" sz="4000" b="1" dirty="0" smtClean="0">
              <a:solidFill>
                <a:srgbClr val="FF0000"/>
              </a:solidFill>
              <a:latin typeface="Adobe Garamond Pro Bold" pitchFamily="18" charset="0"/>
            </a:endParaRPr>
          </a:p>
          <a:p>
            <a:pPr algn="ctr"/>
            <a:endParaRPr lang="de-AT" altLang="de-DE" sz="4400" b="1" dirty="0" smtClean="0">
              <a:solidFill>
                <a:srgbClr val="FF0000"/>
              </a:solidFill>
              <a:latin typeface="Adobe Garamond Pro Bold" pitchFamily="18" charset="0"/>
            </a:endParaRPr>
          </a:p>
          <a:p>
            <a:endParaRPr lang="de-AT" altLang="de-DE" sz="4400" b="1" dirty="0">
              <a:latin typeface="Adobe Garamond Pro Bold" pitchFamily="18" charset="0"/>
            </a:endParaRPr>
          </a:p>
          <a:p>
            <a:endParaRPr lang="de-AT" altLang="de-DE" sz="5400" b="1" dirty="0" smtClean="0">
              <a:solidFill>
                <a:srgbClr val="FF0000"/>
              </a:solidFill>
              <a:latin typeface="Adobe Garamond Pro Bold" pitchFamily="18" charset="0"/>
            </a:endParaRPr>
          </a:p>
        </p:txBody>
      </p:sp>
      <p:sp>
        <p:nvSpPr>
          <p:cNvPr id="5" name="Pfeil nach rechts 4"/>
          <p:cNvSpPr/>
          <p:nvPr/>
        </p:nvSpPr>
        <p:spPr>
          <a:xfrm>
            <a:off x="107504" y="3645024"/>
            <a:ext cx="50892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287908" y="4774054"/>
            <a:ext cx="360809"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984983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550098360"/>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468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7109639"/>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TSB Bewertung :</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effectLst>
                  <a:outerShdw blurRad="38100" dist="38100" dir="2700000" algn="tl">
                    <a:srgbClr val="000000">
                      <a:alpha val="43137"/>
                    </a:srgbClr>
                  </a:outerShdw>
                </a:effectLst>
              </a:rPr>
              <a:t> </a:t>
            </a:r>
            <a:r>
              <a:rPr lang="de-DE" sz="3600" b="1" u="sng" dirty="0" smtClean="0">
                <a:solidFill>
                  <a:srgbClr val="FF0000"/>
                </a:solidFill>
              </a:rPr>
              <a:t>Vorhanden:</a:t>
            </a:r>
          </a:p>
          <a:p>
            <a:endParaRPr lang="de-DE" sz="3600" b="1" u="sng" dirty="0" smtClean="0">
              <a:solidFill>
                <a:srgbClr val="FF0000"/>
              </a:solidFill>
            </a:endParaRPr>
          </a:p>
          <a:p>
            <a:r>
              <a:rPr lang="de-DE" sz="3600" b="1" dirty="0" smtClean="0">
                <a:solidFill>
                  <a:srgbClr val="FF0000"/>
                </a:solidFill>
              </a:rPr>
              <a:t>     </a:t>
            </a:r>
            <a:r>
              <a:rPr lang="de-DE" sz="3600" b="1" dirty="0" smtClean="0"/>
              <a:t>Einschränkungen</a:t>
            </a:r>
          </a:p>
          <a:p>
            <a:pPr marL="571500" indent="-571500">
              <a:buFont typeface="Wingdings" panose="05000000000000000000" pitchFamily="2" charset="2"/>
              <a:buChar char="Ø"/>
            </a:pPr>
            <a:r>
              <a:rPr lang="de-DE" sz="3600" b="1" dirty="0" smtClean="0"/>
              <a:t>in Arbeitsbereitschaft</a:t>
            </a:r>
          </a:p>
          <a:p>
            <a:pPr marL="571500" indent="-571500">
              <a:buFont typeface="Wingdings" panose="05000000000000000000" pitchFamily="2" charset="2"/>
              <a:buChar char="Ø"/>
            </a:pPr>
            <a:r>
              <a:rPr lang="de-DE" sz="3600" b="1" dirty="0" smtClean="0"/>
              <a:t>Triebverhalten</a:t>
            </a:r>
          </a:p>
          <a:p>
            <a:pPr marL="571500" indent="-571500">
              <a:buFont typeface="Wingdings" panose="05000000000000000000" pitchFamily="2" charset="2"/>
              <a:buChar char="Ø"/>
            </a:pPr>
            <a:r>
              <a:rPr lang="de-DE" sz="3600" b="1" dirty="0" smtClean="0"/>
              <a:t>Selbstsicherheit</a:t>
            </a:r>
          </a:p>
          <a:p>
            <a:pPr marL="571500" indent="-571500">
              <a:buFont typeface="Wingdings" panose="05000000000000000000" pitchFamily="2" charset="2"/>
              <a:buChar char="Ø"/>
            </a:pPr>
            <a:r>
              <a:rPr lang="de-DE" sz="3600" b="1" dirty="0" smtClean="0"/>
              <a:t>Aufmerksamkeit</a:t>
            </a:r>
          </a:p>
          <a:p>
            <a:pPr marL="571500" indent="-571500">
              <a:buFont typeface="Wingdings" panose="05000000000000000000" pitchFamily="2" charset="2"/>
              <a:buChar char="Ø"/>
            </a:pPr>
            <a:r>
              <a:rPr lang="de-DE" sz="3600" b="1" dirty="0" smtClean="0"/>
              <a:t>Belastbarkeit</a:t>
            </a:r>
          </a:p>
          <a:p>
            <a:pPr marL="571500" indent="-571500">
              <a:buFont typeface="Wingdings" panose="05000000000000000000" pitchFamily="2" charset="2"/>
              <a:buChar char="Ø"/>
            </a:pPr>
            <a:endParaRPr lang="de-DE" sz="3200" b="1" u="sng" dirty="0" smtClean="0"/>
          </a:p>
          <a:p>
            <a:r>
              <a:rPr lang="de-DE" sz="3600" b="1" dirty="0" smtClean="0">
                <a:effectLst>
                  <a:outerShdw blurRad="38100" dist="38100" dir="2700000" algn="tl">
                    <a:srgbClr val="000000">
                      <a:alpha val="43137"/>
                    </a:srgbClr>
                  </a:outerShdw>
                </a:effectLst>
              </a:rPr>
              <a:t> </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755484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797176911"/>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570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7109639"/>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TSB Bewertung :</a:t>
            </a:r>
          </a:p>
          <a:p>
            <a:r>
              <a:rPr lang="de-DE" sz="3200" b="1" dirty="0" smtClean="0">
                <a:solidFill>
                  <a:srgbClr val="FF0000"/>
                </a:solidFill>
                <a:effectLst>
                  <a:outerShdw blurRad="38100" dist="38100" dir="2700000" algn="tl">
                    <a:srgbClr val="000000">
                      <a:alpha val="43137"/>
                    </a:srgbClr>
                  </a:outerShdw>
                </a:effectLst>
              </a:rPr>
              <a:t> </a:t>
            </a:r>
            <a:r>
              <a:rPr lang="de-DE" sz="3600" b="1" dirty="0" smtClean="0">
                <a:effectLst>
                  <a:outerShdw blurRad="38100" dist="38100" dir="2700000" algn="tl">
                    <a:srgbClr val="000000">
                      <a:alpha val="43137"/>
                    </a:srgbClr>
                  </a:outerShdw>
                </a:effectLst>
              </a:rPr>
              <a:t> </a:t>
            </a:r>
            <a:r>
              <a:rPr lang="de-DE" sz="3600" b="1" u="sng" dirty="0" smtClean="0">
                <a:solidFill>
                  <a:srgbClr val="FF0000"/>
                </a:solidFill>
              </a:rPr>
              <a:t>nicht genügend:</a:t>
            </a:r>
          </a:p>
          <a:p>
            <a:endParaRPr lang="de-DE" sz="3600" b="1" u="sng" dirty="0" smtClean="0">
              <a:solidFill>
                <a:srgbClr val="FF0000"/>
              </a:solidFill>
            </a:endParaRPr>
          </a:p>
          <a:p>
            <a:r>
              <a:rPr lang="de-DE" sz="3600" b="1" dirty="0" smtClean="0">
                <a:solidFill>
                  <a:srgbClr val="FF0000"/>
                </a:solidFill>
              </a:rPr>
              <a:t>     </a:t>
            </a:r>
            <a:r>
              <a:rPr lang="de-DE" sz="3600" b="1" dirty="0" smtClean="0"/>
              <a:t>Mängel</a:t>
            </a:r>
          </a:p>
          <a:p>
            <a:endParaRPr lang="de-DE" sz="3600" b="1" dirty="0" smtClean="0"/>
          </a:p>
          <a:p>
            <a:pPr marL="571500" indent="-571500">
              <a:buFont typeface="Wingdings" panose="05000000000000000000" pitchFamily="2" charset="2"/>
              <a:buChar char="Ø"/>
            </a:pPr>
            <a:r>
              <a:rPr lang="de-DE" sz="3600" b="1" dirty="0" smtClean="0"/>
              <a:t>in Arbeitsbereitschaft</a:t>
            </a:r>
          </a:p>
          <a:p>
            <a:pPr marL="571500" indent="-571500">
              <a:buFont typeface="Wingdings" panose="05000000000000000000" pitchFamily="2" charset="2"/>
              <a:buChar char="Ø"/>
            </a:pPr>
            <a:r>
              <a:rPr lang="de-DE" sz="3600" b="1" dirty="0" smtClean="0"/>
              <a:t>Triebveranlagungen</a:t>
            </a:r>
          </a:p>
          <a:p>
            <a:pPr marL="571500" indent="-571500">
              <a:buFont typeface="Wingdings" panose="05000000000000000000" pitchFamily="2" charset="2"/>
              <a:buChar char="Ø"/>
            </a:pPr>
            <a:r>
              <a:rPr lang="de-DE" sz="3600" b="1" dirty="0" smtClean="0"/>
              <a:t>fehlende Selbstsicherheit</a:t>
            </a:r>
          </a:p>
          <a:p>
            <a:pPr marL="571500" indent="-571500">
              <a:buFont typeface="Wingdings" panose="05000000000000000000" pitchFamily="2" charset="2"/>
              <a:buChar char="Ø"/>
            </a:pPr>
            <a:r>
              <a:rPr lang="de-DE" sz="3600" b="1" dirty="0" smtClean="0"/>
              <a:t>ungenügende Belastbarkeit</a:t>
            </a:r>
          </a:p>
          <a:p>
            <a:pPr marL="571500" indent="-571500">
              <a:buFont typeface="Wingdings" panose="05000000000000000000" pitchFamily="2" charset="2"/>
              <a:buChar char="Ø"/>
            </a:pPr>
            <a:endParaRPr lang="de-DE" sz="3200" b="1" u="sng" dirty="0" smtClean="0"/>
          </a:p>
          <a:p>
            <a:r>
              <a:rPr lang="de-DE" sz="3600" b="1" dirty="0" smtClean="0">
                <a:effectLst>
                  <a:outerShdw blurRad="38100" dist="38100" dir="2700000" algn="tl">
                    <a:srgbClr val="000000">
                      <a:alpha val="43137"/>
                    </a:srgbClr>
                  </a:outerShdw>
                </a:effectLst>
              </a:rPr>
              <a:t> </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872877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311629032"/>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775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7171194"/>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Beurteilungskriterien Abteilung C:</a:t>
            </a:r>
          </a:p>
          <a:p>
            <a:r>
              <a:rPr lang="de-DE" sz="3600" b="1" u="sng" dirty="0" smtClean="0"/>
              <a:t>Revieren</a:t>
            </a:r>
          </a:p>
          <a:p>
            <a:pPr marL="571500" indent="-571500">
              <a:buFont typeface="Wingdings" panose="05000000000000000000" pitchFamily="2" charset="2"/>
              <a:buChar char="Ø"/>
            </a:pPr>
            <a:r>
              <a:rPr lang="de-DE" sz="3200" b="1" dirty="0" smtClean="0"/>
              <a:t>   drangvoll</a:t>
            </a:r>
          </a:p>
          <a:p>
            <a:pPr marL="571500" indent="-571500">
              <a:buFont typeface="Wingdings" panose="05000000000000000000" pitchFamily="2" charset="2"/>
              <a:buChar char="Ø"/>
            </a:pPr>
            <a:r>
              <a:rPr lang="de-DE" sz="3200" b="1" dirty="0" smtClean="0"/>
              <a:t>Zielstrebig</a:t>
            </a:r>
          </a:p>
          <a:p>
            <a:pPr marL="571500" indent="-571500">
              <a:buFont typeface="Wingdings" panose="05000000000000000000" pitchFamily="2" charset="2"/>
              <a:buChar char="Ø"/>
            </a:pPr>
            <a:r>
              <a:rPr lang="de-DE" sz="3200" b="1" dirty="0" smtClean="0"/>
              <a:t>Direktes Anlaufen</a:t>
            </a:r>
          </a:p>
          <a:p>
            <a:pPr marL="571500" indent="-571500">
              <a:buFont typeface="Wingdings" panose="05000000000000000000" pitchFamily="2" charset="2"/>
              <a:buChar char="Ø"/>
            </a:pPr>
            <a:r>
              <a:rPr lang="de-DE" sz="3200" b="1" dirty="0" smtClean="0"/>
              <a:t>Enges Umlaufen</a:t>
            </a:r>
          </a:p>
          <a:p>
            <a:pPr marL="571500" indent="-571500">
              <a:buFont typeface="Wingdings" panose="05000000000000000000" pitchFamily="2" charset="2"/>
              <a:buChar char="Ø"/>
            </a:pPr>
            <a:r>
              <a:rPr lang="de-DE" sz="3200" b="1" dirty="0" smtClean="0"/>
              <a:t>Aufmerksames Umlaufen</a:t>
            </a:r>
          </a:p>
          <a:p>
            <a:pPr marL="571500" indent="-571500">
              <a:buFont typeface="Wingdings" panose="05000000000000000000" pitchFamily="2" charset="2"/>
              <a:buChar char="Ø"/>
            </a:pPr>
            <a:r>
              <a:rPr lang="de-DE" sz="3200" b="1" dirty="0" smtClean="0"/>
              <a:t>Gut lenken und leiten lassen</a:t>
            </a:r>
          </a:p>
          <a:p>
            <a:pPr marL="571500" indent="-571500">
              <a:buFont typeface="Wingdings" panose="05000000000000000000" pitchFamily="2" charset="2"/>
              <a:buChar char="Ø"/>
            </a:pPr>
            <a:r>
              <a:rPr lang="de-DE" sz="3200" b="1" dirty="0" smtClean="0"/>
              <a:t>Hund muss beim  Revieren immer </a:t>
            </a:r>
            <a:r>
              <a:rPr lang="de-DE" sz="3200" b="1" dirty="0" smtClean="0">
                <a:solidFill>
                  <a:srgbClr val="FF0000"/>
                </a:solidFill>
              </a:rPr>
              <a:t>VOR</a:t>
            </a:r>
            <a:r>
              <a:rPr lang="de-DE" sz="3200" b="1" dirty="0" smtClean="0"/>
              <a:t> dem Hundeführer sein</a:t>
            </a:r>
          </a:p>
          <a:p>
            <a:pPr marL="571500" indent="-571500">
              <a:buFont typeface="Wingdings" panose="05000000000000000000" pitchFamily="2" charset="2"/>
              <a:buChar char="Ø"/>
            </a:pPr>
            <a:endParaRPr lang="de-DE" sz="3200" b="1" u="sng" dirty="0" smtClean="0"/>
          </a:p>
          <a:p>
            <a:r>
              <a:rPr lang="de-DE" sz="3600" b="1" dirty="0" smtClean="0">
                <a:effectLst>
                  <a:outerShdw blurRad="38100" dist="38100" dir="2700000" algn="tl">
                    <a:srgbClr val="000000">
                      <a:alpha val="43137"/>
                    </a:srgbClr>
                  </a:outerShdw>
                </a:effectLst>
              </a:rPr>
              <a:t> </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21957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087525908"/>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672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3724096"/>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Beurteilungskriterien Abteilung C:</a:t>
            </a:r>
          </a:p>
          <a:p>
            <a:r>
              <a:rPr lang="de-DE" sz="3600" b="1" u="sng" dirty="0" smtClean="0"/>
              <a:t>Revieren</a:t>
            </a:r>
          </a:p>
          <a:p>
            <a:pPr marL="571500" indent="-571500">
              <a:buFont typeface="Wingdings" panose="05000000000000000000" pitchFamily="2" charset="2"/>
              <a:buChar char="Ø"/>
            </a:pPr>
            <a:r>
              <a:rPr lang="de-DE" sz="3200" b="1" dirty="0" smtClean="0"/>
              <a:t> </a:t>
            </a:r>
          </a:p>
          <a:p>
            <a:pPr marL="571500" indent="-571500">
              <a:buFont typeface="Wingdings" panose="05000000000000000000" pitchFamily="2" charset="2"/>
              <a:buChar char="Ø"/>
            </a:pPr>
            <a:endParaRPr lang="de-DE" sz="3200" b="1" u="sng" dirty="0" smtClean="0"/>
          </a:p>
          <a:p>
            <a:r>
              <a:rPr lang="de-DE" sz="3600" b="1" dirty="0" smtClean="0">
                <a:effectLst>
                  <a:outerShdw blurRad="38100" dist="38100" dir="2700000" algn="tl">
                    <a:srgbClr val="000000">
                      <a:alpha val="43137"/>
                    </a:srgbClr>
                  </a:outerShdw>
                </a:effectLst>
              </a:rPr>
              <a:t> </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86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2590" y="2289812"/>
            <a:ext cx="5541045" cy="368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70689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98379681"/>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877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5693866"/>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Stellen :</a:t>
            </a:r>
          </a:p>
          <a:p>
            <a:r>
              <a:rPr lang="de-DE" sz="3600" b="1" u="sng" dirty="0" smtClean="0"/>
              <a:t> </a:t>
            </a:r>
          </a:p>
          <a:p>
            <a:pPr marL="457200" indent="-457200">
              <a:buFont typeface="Wingdings" panose="05000000000000000000" pitchFamily="2" charset="2"/>
              <a:buChar char="Ø"/>
            </a:pPr>
            <a:r>
              <a:rPr lang="de-DE" sz="3200" b="1" dirty="0" smtClean="0"/>
              <a:t>Belästigen</a:t>
            </a:r>
          </a:p>
          <a:p>
            <a:pPr marL="457200" indent="-457200">
              <a:buFont typeface="Wingdings" panose="05000000000000000000" pitchFamily="2" charset="2"/>
              <a:buChar char="Ø"/>
            </a:pPr>
            <a:r>
              <a:rPr lang="de-DE" sz="3200" b="1" dirty="0" smtClean="0"/>
              <a:t>Anstoßen</a:t>
            </a:r>
          </a:p>
          <a:p>
            <a:pPr marL="457200" indent="-457200">
              <a:buFont typeface="Wingdings" panose="05000000000000000000" pitchFamily="2" charset="2"/>
              <a:buChar char="Ø"/>
            </a:pPr>
            <a:r>
              <a:rPr lang="de-DE" sz="3200" b="1" dirty="0" smtClean="0"/>
              <a:t>Anspringen</a:t>
            </a:r>
          </a:p>
          <a:p>
            <a:pPr marL="457200" indent="-457200">
              <a:buFont typeface="Wingdings" panose="05000000000000000000" pitchFamily="2" charset="2"/>
              <a:buChar char="Ø"/>
            </a:pPr>
            <a:endParaRPr lang="de-DE" sz="3200" b="1" dirty="0"/>
          </a:p>
          <a:p>
            <a:r>
              <a:rPr lang="de-DE" sz="3200" b="1" dirty="0" smtClean="0">
                <a:solidFill>
                  <a:srgbClr val="FF0000"/>
                </a:solidFill>
              </a:rPr>
              <a:t>Befriedigend bis mangelhaft</a:t>
            </a:r>
            <a:r>
              <a:rPr lang="de-DE" sz="3200" b="1" dirty="0" smtClean="0"/>
              <a:t> </a:t>
            </a:r>
          </a:p>
          <a:p>
            <a:pPr marL="571500" indent="-571500">
              <a:buFont typeface="Wingdings" panose="05000000000000000000" pitchFamily="2" charset="2"/>
              <a:buChar char="Ø"/>
            </a:pPr>
            <a:endParaRPr lang="de-DE" sz="3200" b="1" u="sng" dirty="0" smtClean="0"/>
          </a:p>
          <a:p>
            <a:r>
              <a:rPr lang="de-DE" sz="3600" b="1" dirty="0" smtClean="0">
                <a:effectLst>
                  <a:outerShdw blurRad="38100" dist="38100" dir="2700000" algn="tl">
                    <a:srgbClr val="000000">
                      <a:alpha val="43137"/>
                    </a:srgbClr>
                  </a:outerShdw>
                </a:effectLst>
              </a:rPr>
              <a:t> </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469089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81337879"/>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8980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4708981"/>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Stellen :</a:t>
            </a:r>
          </a:p>
          <a:p>
            <a:r>
              <a:rPr lang="de-DE" sz="3600" b="1" u="sng" dirty="0" smtClean="0"/>
              <a:t> </a:t>
            </a:r>
          </a:p>
          <a:p>
            <a:pPr marL="457200" indent="-457200">
              <a:buFont typeface="Wingdings" panose="05000000000000000000" pitchFamily="2" charset="2"/>
              <a:buChar char="Ø"/>
            </a:pPr>
            <a:r>
              <a:rPr lang="de-DE" sz="3200" b="1" dirty="0" smtClean="0"/>
              <a:t> Hund </a:t>
            </a:r>
            <a:r>
              <a:rPr lang="de-DE" sz="3200" b="1" dirty="0" err="1" smtClean="0"/>
              <a:t>faßt</a:t>
            </a:r>
            <a:r>
              <a:rPr lang="de-DE" sz="3200" b="1" dirty="0" smtClean="0"/>
              <a:t> stark zu</a:t>
            </a:r>
          </a:p>
          <a:p>
            <a:pPr marL="457200" indent="-457200">
              <a:buFont typeface="Wingdings" panose="05000000000000000000" pitchFamily="2" charset="2"/>
              <a:buChar char="Ø"/>
            </a:pPr>
            <a:r>
              <a:rPr lang="de-DE" sz="3200" b="1" dirty="0" err="1" smtClean="0"/>
              <a:t>Läßt</a:t>
            </a:r>
            <a:r>
              <a:rPr lang="de-DE" sz="3200" b="1" dirty="0" smtClean="0"/>
              <a:t> erst auf Hz ab</a:t>
            </a:r>
          </a:p>
          <a:p>
            <a:pPr marL="457200" indent="-457200">
              <a:buFont typeface="Wingdings" panose="05000000000000000000" pitchFamily="2" charset="2"/>
              <a:buChar char="Ø"/>
            </a:pPr>
            <a:endParaRPr lang="de-DE" sz="3200" b="1" dirty="0"/>
          </a:p>
          <a:p>
            <a:pPr marL="457200" indent="-457200">
              <a:buFont typeface="Wingdings" panose="05000000000000000000" pitchFamily="2" charset="2"/>
              <a:buChar char="Ø"/>
            </a:pPr>
            <a:r>
              <a:rPr lang="de-DE" sz="3200" b="1" dirty="0" smtClean="0">
                <a:solidFill>
                  <a:srgbClr val="FF0000"/>
                </a:solidFill>
              </a:rPr>
              <a:t>Mangelhaft bis minus 14 Punkte</a:t>
            </a:r>
          </a:p>
          <a:p>
            <a:r>
              <a:rPr lang="de-DE" sz="3600" b="1" dirty="0" smtClean="0">
                <a:effectLst>
                  <a:outerShdw blurRad="38100" dist="38100" dir="2700000" algn="tl">
                    <a:srgbClr val="000000">
                      <a:alpha val="43137"/>
                    </a:srgbClr>
                  </a:outerShdw>
                </a:effectLst>
              </a:rPr>
              <a:t> </a:t>
            </a: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4003572"/>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784722705"/>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9082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186309"/>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Stellen :</a:t>
            </a:r>
          </a:p>
          <a:p>
            <a:r>
              <a:rPr lang="de-DE" sz="3600" b="1" u="sng" dirty="0" smtClean="0"/>
              <a:t> </a:t>
            </a:r>
          </a:p>
          <a:p>
            <a:pPr marL="457200" indent="-457200">
              <a:buFont typeface="Wingdings" panose="05000000000000000000" pitchFamily="2" charset="2"/>
              <a:buChar char="Ø"/>
            </a:pPr>
            <a:r>
              <a:rPr lang="de-DE" sz="3200" b="1" dirty="0" smtClean="0"/>
              <a:t> </a:t>
            </a:r>
            <a:r>
              <a:rPr lang="de-DE" sz="3200" b="1" dirty="0" err="1" smtClean="0"/>
              <a:t>verläßt</a:t>
            </a:r>
            <a:r>
              <a:rPr lang="de-DE" sz="3200" b="1" dirty="0" smtClean="0"/>
              <a:t> den Helfer bevor HF die Mittellinie verlassen hat</a:t>
            </a:r>
          </a:p>
          <a:p>
            <a:pPr marL="457200" indent="-457200">
              <a:buFont typeface="Wingdings" panose="05000000000000000000" pitchFamily="2" charset="2"/>
              <a:buChar char="Ø"/>
            </a:pPr>
            <a:endParaRPr lang="de-DE" sz="3200" b="1" dirty="0">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Hund kann nochmal eingesetzt werden. Bleibt er am Helfer, kann C fortgesetzt werden.</a:t>
            </a:r>
          </a:p>
          <a:p>
            <a:pPr marL="457200" indent="-457200">
              <a:buFont typeface="Wingdings" panose="05000000000000000000" pitchFamily="2" charset="2"/>
              <a:buChar char="Ø"/>
            </a:pPr>
            <a:r>
              <a:rPr lang="de-DE" sz="3200" b="1" u="sng" dirty="0" smtClean="0">
                <a:solidFill>
                  <a:srgbClr val="FF0000"/>
                </a:solidFill>
                <a:effectLst>
                  <a:outerShdw blurRad="38100" dist="38100" dir="2700000" algn="tl">
                    <a:srgbClr val="000000">
                      <a:alpha val="43137"/>
                    </a:srgbClr>
                  </a:outerShdw>
                </a:effectLst>
              </a:rPr>
              <a:t>Unteres Mangelhaft aus Gesamtübung</a:t>
            </a:r>
          </a:p>
          <a:p>
            <a:pPr marL="457200" indent="-457200">
              <a:buFont typeface="Wingdings" panose="05000000000000000000" pitchFamily="2" charset="2"/>
              <a:buChar char="Ø"/>
            </a:pPr>
            <a:endParaRPr lang="de-DE" sz="36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694863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289951484"/>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9184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4278094"/>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Stellen :</a:t>
            </a:r>
          </a:p>
          <a:p>
            <a:r>
              <a:rPr lang="de-DE" sz="3600" b="1" u="sng" dirty="0" smtClean="0"/>
              <a:t> </a:t>
            </a:r>
          </a:p>
          <a:p>
            <a:pPr marL="457200" indent="-457200">
              <a:buFont typeface="Wingdings" panose="05000000000000000000" pitchFamily="2" charset="2"/>
              <a:buChar char="Ø"/>
            </a:pPr>
            <a:r>
              <a:rPr lang="de-DE" sz="3200" b="1" dirty="0" smtClean="0"/>
              <a:t> Der Hund kann nicht mehr eingesetzt werden und verlässt den Helfer </a:t>
            </a:r>
          </a:p>
          <a:p>
            <a:pPr marL="457200" indent="-457200">
              <a:buFont typeface="Wingdings" panose="05000000000000000000" pitchFamily="2" charset="2"/>
              <a:buChar char="Ø"/>
            </a:pPr>
            <a:endParaRPr lang="de-DE" sz="3200" b="1" dirty="0">
              <a:solidFill>
                <a:srgbClr val="FF0000"/>
              </a:solidFill>
              <a:effectLst>
                <a:outerShdw blurRad="38100" dist="38100" dir="2700000" algn="tl">
                  <a:srgbClr val="000000">
                    <a:alpha val="43137"/>
                  </a:srgbClr>
                </a:outerShdw>
              </a:effectLst>
            </a:endParaRPr>
          </a:p>
          <a:p>
            <a:pPr marL="457200" indent="-457200">
              <a:buFont typeface="Wingdings" panose="05000000000000000000" pitchFamily="2" charset="2"/>
              <a:buChar char="Ø"/>
            </a:pPr>
            <a:r>
              <a:rPr lang="de-DE" sz="3200" b="1" dirty="0" smtClean="0">
                <a:solidFill>
                  <a:srgbClr val="FF0000"/>
                </a:solidFill>
                <a:effectLst>
                  <a:outerShdw blurRad="38100" dist="38100" dir="2700000" algn="tl">
                    <a:srgbClr val="000000">
                      <a:alpha val="43137"/>
                    </a:srgbClr>
                  </a:outerShdw>
                </a:effectLst>
              </a:rPr>
              <a:t> </a:t>
            </a:r>
            <a:r>
              <a:rPr lang="de-DE" sz="4000" b="1" dirty="0" smtClean="0">
                <a:solidFill>
                  <a:srgbClr val="FF0000"/>
                </a:solidFill>
                <a:effectLst>
                  <a:outerShdw blurRad="38100" dist="38100" dir="2700000" algn="tl">
                    <a:srgbClr val="000000">
                      <a:alpha val="43137"/>
                    </a:srgbClr>
                  </a:outerShdw>
                </a:effectLst>
              </a:rPr>
              <a:t>Abbruch  --  TSB </a:t>
            </a:r>
            <a:r>
              <a:rPr lang="de-DE" sz="4000" b="1" dirty="0" err="1" smtClean="0">
                <a:solidFill>
                  <a:srgbClr val="FF0000"/>
                </a:solidFill>
                <a:effectLst>
                  <a:outerShdw blurRad="38100" dist="38100" dir="2700000" algn="tl">
                    <a:srgbClr val="000000">
                      <a:alpha val="43137"/>
                    </a:srgbClr>
                  </a:outerShdw>
                </a:effectLst>
              </a:rPr>
              <a:t>ng</a:t>
            </a: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5632919"/>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536077661"/>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9287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2677656"/>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Stellen :</a:t>
            </a:r>
          </a:p>
          <a:p>
            <a:r>
              <a:rPr lang="de-DE" sz="3600" b="1" u="sng" dirty="0" smtClean="0"/>
              <a:t> </a:t>
            </a:r>
          </a:p>
          <a:p>
            <a:pPr marL="457200" indent="-457200">
              <a:buFont typeface="Wingdings" panose="05000000000000000000" pitchFamily="2" charset="2"/>
              <a:buChar char="Ø"/>
            </a:pPr>
            <a:r>
              <a:rPr lang="de-DE" sz="3200" b="1" dirty="0" smtClean="0"/>
              <a:t>  </a:t>
            </a: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928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703" y="1766888"/>
            <a:ext cx="6742633" cy="44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01085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06190734"/>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9492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249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5201424"/>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Verbellen -5 Punkte :</a:t>
            </a:r>
          </a:p>
          <a:p>
            <a:r>
              <a:rPr lang="de-DE" sz="3600" b="1" u="sng" dirty="0" smtClean="0"/>
              <a:t> Verbellen:</a:t>
            </a:r>
          </a:p>
          <a:p>
            <a:endParaRPr lang="de-DE" sz="3600" b="1" u="sng" dirty="0" smtClean="0"/>
          </a:p>
          <a:p>
            <a:pPr marL="457200" indent="-457200">
              <a:buFont typeface="Wingdings" panose="05000000000000000000" pitchFamily="2" charset="2"/>
              <a:buChar char="Ø"/>
            </a:pPr>
            <a:r>
              <a:rPr lang="de-DE" sz="3200" b="1" dirty="0" smtClean="0"/>
              <a:t>Sofort</a:t>
            </a:r>
          </a:p>
          <a:p>
            <a:pPr marL="457200" indent="-457200">
              <a:buFont typeface="Wingdings" panose="05000000000000000000" pitchFamily="2" charset="2"/>
              <a:buChar char="Ø"/>
            </a:pPr>
            <a:r>
              <a:rPr lang="de-DE" sz="3200" b="1" dirty="0" smtClean="0"/>
              <a:t>Direkt</a:t>
            </a:r>
          </a:p>
          <a:p>
            <a:pPr marL="457200" indent="-457200">
              <a:buFont typeface="Wingdings" panose="05000000000000000000" pitchFamily="2" charset="2"/>
              <a:buChar char="Ø"/>
            </a:pPr>
            <a:r>
              <a:rPr lang="de-DE" sz="3200" b="1" dirty="0" smtClean="0"/>
              <a:t>Anhaltend</a:t>
            </a:r>
          </a:p>
          <a:p>
            <a:pPr marL="457200" indent="-457200">
              <a:buFont typeface="Wingdings" panose="05000000000000000000" pitchFamily="2" charset="2"/>
              <a:buChar char="Ø"/>
            </a:pPr>
            <a:r>
              <a:rPr lang="de-DE" sz="3200" b="1" dirty="0" smtClean="0"/>
              <a:t>Energisch</a:t>
            </a:r>
          </a:p>
          <a:p>
            <a:pPr marL="457200" indent="-457200">
              <a:buFont typeface="Wingdings" panose="05000000000000000000" pitchFamily="2" charset="2"/>
              <a:buChar char="Ø"/>
            </a:pPr>
            <a:r>
              <a:rPr lang="de-DE" sz="3200" b="1" dirty="0" err="1" smtClean="0"/>
              <a:t>selbstbewußt</a:t>
            </a:r>
            <a:r>
              <a:rPr lang="de-DE" sz="3200" b="1" dirty="0" smtClean="0"/>
              <a:t>  </a:t>
            </a: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2413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622065246"/>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5329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Antidopingvorschriften</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 </a:t>
            </a:r>
            <a:r>
              <a:rPr lang="de-AT" altLang="de-DE" sz="2800" b="1" dirty="0" smtClean="0">
                <a:latin typeface="Adobe Garamond Pro Bold" pitchFamily="18" charset="0"/>
              </a:rPr>
              <a:t>Ein Hund der von seinem Eigentümer zur Teilnahme an einem Wettkampf angemeldet wird und von ihm oder dem Hundeführer ins Prüfungsgelände verbracht wird, </a:t>
            </a:r>
            <a:r>
              <a:rPr lang="de-AT" altLang="de-DE" sz="2800" b="1" dirty="0" smtClean="0">
                <a:solidFill>
                  <a:srgbClr val="C00000"/>
                </a:solidFill>
                <a:latin typeface="Adobe Garamond Pro Bold" pitchFamily="18" charset="0"/>
              </a:rPr>
              <a:t>muss in seinen Geweben, seinen Körperflüssigkeiten und seinen Ausscheidungen am Tag der Veranstaltung frei sein von allen Substanzen, die auf der Stoffgruppenliste der FCI aufgeführt sind</a:t>
            </a:r>
            <a:endParaRPr lang="de-AT" altLang="de-DE" sz="3200" b="1" dirty="0" smtClean="0">
              <a:solidFill>
                <a:srgbClr val="C00000"/>
              </a:solidFill>
              <a:latin typeface="Adobe Garamond Pro Bold" pitchFamily="18" charset="0"/>
            </a:endParaRPr>
          </a:p>
          <a:p>
            <a:endParaRPr lang="de-AT" altLang="de-DE" sz="4400" b="1" dirty="0">
              <a:latin typeface="Adobe Garamond Pro Bold" pitchFamily="18" charset="0"/>
            </a:endParaRPr>
          </a:p>
          <a:p>
            <a:endParaRPr lang="de-AT" altLang="de-DE" sz="5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352114265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050391344"/>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9594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06319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Verbellen -5 Punkte :</a:t>
            </a:r>
          </a:p>
          <a:p>
            <a:r>
              <a:rPr lang="de-DE" sz="3600" b="1" u="sng" dirty="0" smtClean="0"/>
              <a:t> Verbellen: - </a:t>
            </a:r>
            <a:r>
              <a:rPr lang="de-DE" sz="3600" b="1" u="sng" dirty="0" smtClean="0">
                <a:solidFill>
                  <a:srgbClr val="FF0000"/>
                </a:solidFill>
              </a:rPr>
              <a:t>Entwertung:</a:t>
            </a:r>
            <a:endParaRPr lang="de-DE" sz="3600" b="1" u="sng" dirty="0" smtClean="0"/>
          </a:p>
          <a:p>
            <a:r>
              <a:rPr lang="de-DE" sz="3600" b="1" dirty="0" smtClean="0"/>
              <a:t> </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Schwach</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Drucklos</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Nicht anhaltend</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Nicht energisch</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Befriedigend bis mangelhaft</a:t>
            </a: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792291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961705205"/>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9696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186309"/>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Verbellen -5 Punkte :</a:t>
            </a:r>
          </a:p>
          <a:p>
            <a:r>
              <a:rPr lang="de-DE" sz="3600" b="1" u="sng" dirty="0" smtClean="0"/>
              <a:t> Verbellen: - </a:t>
            </a:r>
            <a:r>
              <a:rPr lang="de-DE" sz="3600" b="1" u="sng" dirty="0" smtClean="0">
                <a:solidFill>
                  <a:srgbClr val="FF0000"/>
                </a:solidFill>
              </a:rPr>
              <a:t>Entwertung:</a:t>
            </a:r>
            <a:endParaRPr lang="de-DE" sz="3600" b="1" u="sng" dirty="0" smtClean="0"/>
          </a:p>
          <a:p>
            <a:r>
              <a:rPr lang="de-DE" sz="3600" b="1" dirty="0" smtClean="0"/>
              <a:t> </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Kein Verbellen</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Jedoch druckvolles Stellen</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Pflichtentwertung  - 5</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034926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96284068"/>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9799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74030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Beurteilungskriterien Abteilung C:</a:t>
            </a:r>
          </a:p>
          <a:p>
            <a:r>
              <a:rPr lang="de-DE" sz="3600" b="1" u="sng" dirty="0" smtClean="0"/>
              <a:t> Abrufen: - </a:t>
            </a:r>
            <a:r>
              <a:rPr lang="de-DE" sz="3600" b="1" u="sng" dirty="0" smtClean="0">
                <a:solidFill>
                  <a:srgbClr val="FF0000"/>
                </a:solidFill>
              </a:rPr>
              <a:t> </a:t>
            </a:r>
          </a:p>
          <a:p>
            <a:endParaRPr lang="de-DE" sz="3600" b="1" dirty="0" smtClean="0"/>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sofort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Gerade</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Aufmerksam zum Helfer</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endParaRPr lang="de-DE" sz="36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0480470"/>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605320629"/>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9389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452431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Beurteilungskriterien Abteilung C:</a:t>
            </a:r>
          </a:p>
          <a:p>
            <a:r>
              <a:rPr lang="de-DE" sz="3600" b="1" u="sng" dirty="0" smtClean="0"/>
              <a:t> Abrufen: - </a:t>
            </a:r>
            <a:r>
              <a:rPr lang="de-DE" sz="3600" b="1" u="sng" dirty="0" smtClean="0">
                <a:solidFill>
                  <a:srgbClr val="FF0000"/>
                </a:solidFill>
              </a:rPr>
              <a:t>Entwertung:</a:t>
            </a:r>
            <a:endParaRPr lang="de-DE" sz="3600" b="1" u="sng" dirty="0" smtClean="0"/>
          </a:p>
          <a:p>
            <a:r>
              <a:rPr lang="de-DE" sz="3600" b="1" dirty="0" smtClean="0"/>
              <a:t> </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Situationsbedingt</a:t>
            </a:r>
            <a:endParaRPr lang="de-DE" sz="36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2938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881" y="3101690"/>
            <a:ext cx="4008446" cy="327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111728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4912000"/>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29901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74030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Beurteilungskriterien Abteilung C:</a:t>
            </a:r>
          </a:p>
          <a:p>
            <a:r>
              <a:rPr lang="de-DE" sz="3600" b="1" u="sng" dirty="0" smtClean="0"/>
              <a:t> Verhinderung eines Fluchtversuches:</a:t>
            </a:r>
          </a:p>
          <a:p>
            <a:r>
              <a:rPr lang="de-DE" sz="3600" b="1" dirty="0" smtClean="0"/>
              <a:t> </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a:t>
            </a:r>
            <a:r>
              <a:rPr lang="de-DE" sz="3600" b="1" dirty="0" err="1" smtClean="0">
                <a:effectLst>
                  <a:outerShdw blurRad="38100" dist="38100" dir="2700000" algn="tl">
                    <a:srgbClr val="000000">
                      <a:alpha val="43137"/>
                    </a:srgbClr>
                  </a:outerShdw>
                </a:effectLst>
              </a:rPr>
              <a:t>führig</a:t>
            </a:r>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Aufmerksam</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Gerade in Position</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Konzentriert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Ablage direkt und schnell</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4596682"/>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491749120"/>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106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5632311"/>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Beurteilungskriterien Abteilung C:</a:t>
            </a:r>
          </a:p>
          <a:p>
            <a:r>
              <a:rPr lang="de-DE" sz="3600" b="1" u="sng" dirty="0" smtClean="0"/>
              <a:t> Verhinderung eines Fluchtversuches:</a:t>
            </a:r>
          </a:p>
          <a:p>
            <a:r>
              <a:rPr lang="de-DE" sz="3600" b="1" dirty="0" smtClean="0"/>
              <a:t> </a:t>
            </a:r>
            <a:r>
              <a:rPr lang="de-DE" sz="3200" b="1" dirty="0" smtClean="0">
                <a:solidFill>
                  <a:srgbClr val="FF0000"/>
                </a:solidFill>
              </a:rPr>
              <a:t>Entwertung</a:t>
            </a:r>
          </a:p>
          <a:p>
            <a:endParaRPr lang="de-DE" sz="3600" b="1" dirty="0" smtClean="0"/>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kein Fassen innerhalb von 20 Schritt</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Abbruch – TSB </a:t>
            </a:r>
            <a:r>
              <a:rPr lang="de-DE" sz="3600" b="1" dirty="0" err="1" smtClean="0">
                <a:solidFill>
                  <a:srgbClr val="FF0000"/>
                </a:solidFill>
                <a:effectLst>
                  <a:outerShdw blurRad="38100" dist="38100" dir="2700000" algn="tl">
                    <a:srgbClr val="000000">
                      <a:alpha val="43137"/>
                    </a:srgbClr>
                  </a:outerShdw>
                </a:effectLst>
              </a:rPr>
              <a:t>ng</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0869934"/>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30376280"/>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004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341632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Beurteilungskriterien Abteilung C:</a:t>
            </a:r>
          </a:p>
          <a:p>
            <a:r>
              <a:rPr lang="de-DE" sz="3600" b="1" u="sng" dirty="0" smtClean="0"/>
              <a:t> Verhinderung eines Fluchtversuches:</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3000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2372472"/>
            <a:ext cx="3416427" cy="415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785170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556217822"/>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208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186309"/>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Rückentransport</a:t>
            </a:r>
          </a:p>
          <a:p>
            <a:endParaRPr lang="de-DE" sz="3600" b="1" u="sng" dirty="0" smtClean="0"/>
          </a:p>
          <a:p>
            <a:r>
              <a:rPr lang="de-DE" sz="3600" b="1" dirty="0" smtClean="0">
                <a:effectLst>
                  <a:outerShdw blurRad="38100" dist="38100" dir="2700000" algn="tl">
                    <a:srgbClr val="000000">
                      <a:alpha val="43137"/>
                    </a:srgbClr>
                  </a:outerShdw>
                </a:effectLst>
              </a:rPr>
              <a:t>Grundstellung</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ruhig</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gerade</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5139888"/>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23740343"/>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311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74030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Rückentransport</a:t>
            </a:r>
          </a:p>
          <a:p>
            <a:r>
              <a:rPr lang="de-DE" sz="3600" b="1" u="sng" dirty="0" smtClean="0">
                <a:solidFill>
                  <a:srgbClr val="FF0000"/>
                </a:solidFill>
              </a:rPr>
              <a:t>Entwertung:</a:t>
            </a:r>
          </a:p>
          <a:p>
            <a:r>
              <a:rPr lang="de-DE" sz="3600" b="1" dirty="0" smtClean="0">
                <a:effectLst>
                  <a:outerShdw blurRad="38100" dist="38100" dir="2700000" algn="tl">
                    <a:srgbClr val="000000">
                      <a:alpha val="43137"/>
                    </a:srgbClr>
                  </a:outerShdw>
                </a:effectLst>
              </a:rPr>
              <a:t>Grundstellung</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Körper und/oder Schritthilfen des HF</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Bis minus 2 Prädikate</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8122684"/>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267316769"/>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413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259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729430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Rückentransport</a:t>
            </a:r>
          </a:p>
          <a:p>
            <a:r>
              <a:rPr lang="de-DE" sz="3600" b="1" u="sng" dirty="0" smtClean="0">
                <a:solidFill>
                  <a:srgbClr val="FF0000"/>
                </a:solidFill>
              </a:rPr>
              <a:t>Entwertung:</a:t>
            </a:r>
          </a:p>
          <a:p>
            <a:r>
              <a:rPr lang="de-DE" sz="3600" b="1" dirty="0" smtClean="0">
                <a:effectLst>
                  <a:outerShdw blurRad="38100" dist="38100" dir="2700000" algn="tl">
                    <a:srgbClr val="000000">
                      <a:alpha val="43137"/>
                    </a:srgbClr>
                  </a:outerShdw>
                </a:effectLst>
              </a:rPr>
              <a:t>Grundstellung</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Hund beobachtet den Helfer nicht oder nur zeitweise</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Bis minus 2 Punkte</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1757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861354211"/>
              </p:ext>
            </p:extLst>
          </p:nvPr>
        </p:nvGraphicFramePr>
        <p:xfrm>
          <a:off x="0" y="9841"/>
          <a:ext cx="9144000" cy="6858000"/>
        </p:xfrm>
        <a:graphic>
          <a:graphicData uri="http://schemas.openxmlformats.org/presentationml/2006/ole">
            <mc:AlternateContent xmlns:mc="http://schemas.openxmlformats.org/markup-compatibility/2006">
              <mc:Choice xmlns:v="urn:schemas-microsoft-com:vml" Requires="v">
                <p:oleObj spid="_x0000_s5432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984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Antidopingvorschriften</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 </a:t>
            </a:r>
            <a:r>
              <a:rPr lang="de-AT" altLang="de-DE" sz="2800" b="1" dirty="0" smtClean="0">
                <a:solidFill>
                  <a:srgbClr val="C00000"/>
                </a:solidFill>
                <a:latin typeface="Adobe Garamond Pro Bold" pitchFamily="18" charset="0"/>
              </a:rPr>
              <a:t>Die Stoffgruppenliste, Durchführung von Kontrollen und mögliche Sanktionen bei Verstößen </a:t>
            </a:r>
            <a:r>
              <a:rPr lang="de-AT" altLang="de-DE" sz="2800" b="1" dirty="0" err="1" smtClean="0">
                <a:solidFill>
                  <a:srgbClr val="C00000"/>
                </a:solidFill>
                <a:latin typeface="Adobe Garamond Pro Bold" pitchFamily="18" charset="0"/>
              </a:rPr>
              <a:t>wrden</a:t>
            </a:r>
            <a:r>
              <a:rPr lang="de-AT" altLang="de-DE" sz="2800" b="1" dirty="0" smtClean="0">
                <a:solidFill>
                  <a:srgbClr val="C00000"/>
                </a:solidFill>
                <a:latin typeface="Adobe Garamond Pro Bold" pitchFamily="18" charset="0"/>
              </a:rPr>
              <a:t> in einem entsprechenden Regelwerk der FCI veröffentlicht.</a:t>
            </a:r>
          </a:p>
          <a:p>
            <a:endParaRPr lang="de-AT" altLang="de-DE" sz="2800" b="1" dirty="0">
              <a:solidFill>
                <a:srgbClr val="C00000"/>
              </a:solidFill>
              <a:latin typeface="Adobe Garamond Pro Bold" pitchFamily="18" charset="0"/>
            </a:endParaRPr>
          </a:p>
          <a:p>
            <a:r>
              <a:rPr lang="de-AT" altLang="de-DE" sz="2800" b="1" dirty="0" smtClean="0">
                <a:solidFill>
                  <a:srgbClr val="C00000"/>
                </a:solidFill>
                <a:latin typeface="Adobe Garamond Pro Bold" pitchFamily="18" charset="0"/>
              </a:rPr>
              <a:t>Nationale Organisationen können diese Bestimmungen eigenverantwortlich erweitern</a:t>
            </a:r>
            <a:endParaRPr lang="de-AT" altLang="de-DE" b="1" dirty="0" smtClean="0">
              <a:solidFill>
                <a:srgbClr val="C00000"/>
              </a:solidFill>
              <a:latin typeface="Adobe Garamond Pro Bold" pitchFamily="18" charset="0"/>
            </a:endParaRPr>
          </a:p>
          <a:p>
            <a:endParaRPr lang="de-AT" altLang="de-DE" sz="4400" b="1" dirty="0">
              <a:latin typeface="Adobe Garamond Pro Bold" pitchFamily="18" charset="0"/>
            </a:endParaRPr>
          </a:p>
          <a:p>
            <a:endParaRPr lang="de-AT" altLang="de-DE" sz="5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3834523971"/>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048402149"/>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516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729430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Rückentransport</a:t>
            </a:r>
          </a:p>
          <a:p>
            <a:r>
              <a:rPr lang="de-DE" sz="3600" b="1" u="sng" dirty="0" smtClean="0">
                <a:solidFill>
                  <a:srgbClr val="FF0000"/>
                </a:solidFill>
              </a:rPr>
              <a:t>Entwertung:</a:t>
            </a:r>
          </a:p>
          <a:p>
            <a:r>
              <a:rPr lang="de-DE" sz="3600" b="1" dirty="0" smtClean="0">
                <a:effectLst>
                  <a:outerShdw blurRad="38100" dist="38100" dir="2700000" algn="tl">
                    <a:srgbClr val="000000">
                      <a:alpha val="43137"/>
                    </a:srgbClr>
                  </a:outerShdw>
                </a:effectLst>
              </a:rPr>
              <a:t>Grundstellung</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Hund  läuft nicht frei am Fuß</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Abstand wird nicht eingehalten</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Bis minus 2 Prädikate</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366586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670627330"/>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618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74030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Transport</a:t>
            </a:r>
          </a:p>
          <a:p>
            <a:r>
              <a:rPr lang="de-DE" sz="3600" b="1" u="sng" dirty="0" smtClean="0">
                <a:solidFill>
                  <a:srgbClr val="FF0000"/>
                </a:solidFill>
              </a:rPr>
              <a:t> </a:t>
            </a:r>
            <a:r>
              <a:rPr lang="de-DE" sz="3600" b="1" dirty="0" smtClean="0">
                <a:solidFill>
                  <a:srgbClr val="FF0000"/>
                </a:solidFill>
                <a:effectLst>
                  <a:outerShdw blurRad="38100" dist="38100" dir="2700000" algn="tl">
                    <a:srgbClr val="000000">
                      <a:alpha val="43137"/>
                    </a:srgbClr>
                  </a:outerShdw>
                </a:effectLst>
              </a:rPr>
              <a:t>Entwertung</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Hund  geht vorzeitig, beißt jedoch nicht an , </a:t>
            </a:r>
            <a:r>
              <a:rPr lang="de-DE" sz="3600" b="1" dirty="0" err="1" smtClean="0">
                <a:effectLst>
                  <a:outerShdw blurRad="38100" dist="38100" dir="2700000" algn="tl">
                    <a:srgbClr val="000000">
                      <a:alpha val="43137"/>
                    </a:srgbClr>
                  </a:outerShdw>
                </a:effectLst>
              </a:rPr>
              <a:t>läßt</a:t>
            </a:r>
            <a:r>
              <a:rPr lang="de-DE" sz="3600" b="1" dirty="0" smtClean="0">
                <a:effectLst>
                  <a:outerShdw blurRad="38100" dist="38100" dir="2700000" algn="tl">
                    <a:srgbClr val="000000">
                      <a:alpha val="43137"/>
                    </a:srgbClr>
                  </a:outerShdw>
                </a:effectLst>
              </a:rPr>
              <a:t> sich aber abrufen</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Unterstes Mangelhaft</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691543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313667425"/>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720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6740307"/>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Transport</a:t>
            </a:r>
          </a:p>
          <a:p>
            <a:r>
              <a:rPr lang="de-DE" sz="3600" b="1" u="sng" dirty="0" smtClean="0">
                <a:solidFill>
                  <a:srgbClr val="FF0000"/>
                </a:solidFill>
              </a:rPr>
              <a:t> </a:t>
            </a:r>
            <a:r>
              <a:rPr lang="de-DE" sz="3600" b="1" dirty="0" smtClean="0">
                <a:solidFill>
                  <a:srgbClr val="FF0000"/>
                </a:solidFill>
                <a:effectLst>
                  <a:outerShdw blurRad="38100" dist="38100" dir="2700000" algn="tl">
                    <a:srgbClr val="000000">
                      <a:alpha val="43137"/>
                    </a:srgbClr>
                  </a:outerShdw>
                </a:effectLst>
              </a:rPr>
              <a:t>Entwertung</a:t>
            </a:r>
          </a:p>
          <a:p>
            <a:endParaRPr lang="de-DE" sz="3600" b="1" dirty="0" smtClean="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Hund  geht vorzeitig, beißt ein</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Freifolge nicht möglich</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Disqualifikation</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214455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50620532"/>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823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263</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3970318"/>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Transport</a:t>
            </a:r>
          </a:p>
          <a:p>
            <a:r>
              <a:rPr lang="de-DE" sz="3600" b="1" u="sng" dirty="0" smtClean="0">
                <a:solidFill>
                  <a:srgbClr val="FF0000"/>
                </a:solidFill>
              </a:rPr>
              <a:t> </a:t>
            </a:r>
            <a:r>
              <a:rPr lang="de-DE" sz="3600" b="1" dirty="0" smtClean="0">
                <a:solidFill>
                  <a:srgbClr val="FF0000"/>
                </a:solidFill>
                <a:effectLst>
                  <a:outerShdw blurRad="38100" dist="38100" dir="2700000" algn="tl">
                    <a:srgbClr val="000000">
                      <a:alpha val="43137"/>
                    </a:srgbClr>
                  </a:outerShdw>
                </a:effectLst>
              </a:rPr>
              <a:t> </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3082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2303853"/>
            <a:ext cx="5466894" cy="409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3229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621184880"/>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1027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264</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7294305"/>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Angriff </a:t>
            </a:r>
            <a:r>
              <a:rPr lang="de-DE" sz="3600" b="1" u="sng" dirty="0" err="1" smtClean="0"/>
              <a:t>us</a:t>
            </a:r>
            <a:r>
              <a:rPr lang="de-DE" sz="3600" b="1" u="sng" dirty="0" smtClean="0"/>
              <a:t> der Bewegung:</a:t>
            </a:r>
          </a:p>
          <a:p>
            <a:pPr marL="571500" indent="-571500">
              <a:buFont typeface="Wingdings" panose="05000000000000000000" pitchFamily="2" charset="2"/>
              <a:buChar char="Ø"/>
            </a:pPr>
            <a:endParaRPr lang="de-DE" sz="3600" b="1" u="sng" dirty="0" smtClean="0"/>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schnell</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direkt</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sofortiges Fassen</a:t>
            </a:r>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Halten</a:t>
            </a:r>
            <a:endParaRPr lang="de-DE" sz="3600" b="1" dirty="0">
              <a:effectLst>
                <a:outerShdw blurRad="38100" dist="38100" dir="2700000" algn="tl">
                  <a:srgbClr val="000000">
                    <a:alpha val="43137"/>
                  </a:srgbClr>
                </a:outerShdw>
              </a:effectLst>
            </a:endParaRPr>
          </a:p>
          <a:p>
            <a:endParaRPr lang="de-DE" sz="3600" b="1" dirty="0" smtClean="0">
              <a:effectLst>
                <a:outerShdw blurRad="38100" dist="38100" dir="2700000" algn="tl">
                  <a:srgbClr val="000000">
                    <a:alpha val="43137"/>
                  </a:srgbClr>
                </a:outerShdw>
              </a:effectLst>
            </a:endParaRPr>
          </a:p>
          <a:p>
            <a:r>
              <a:rPr lang="de-DE" sz="3600" b="1" u="sng" dirty="0" smtClean="0">
                <a:solidFill>
                  <a:srgbClr val="FF0000"/>
                </a:solidFill>
              </a:rPr>
              <a:t> </a:t>
            </a:r>
            <a:r>
              <a:rPr lang="de-DE" sz="3600" b="1" dirty="0" smtClean="0">
                <a:solidFill>
                  <a:srgbClr val="FF0000"/>
                </a:solidFill>
                <a:effectLst>
                  <a:outerShdw blurRad="38100" dist="38100" dir="2700000" algn="tl">
                    <a:srgbClr val="000000">
                      <a:alpha val="43137"/>
                    </a:srgbClr>
                  </a:outerShdw>
                </a:effectLst>
              </a:rPr>
              <a:t> </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pic>
        <p:nvPicPr>
          <p:cNvPr id="3092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2896" y="3328242"/>
            <a:ext cx="4511894" cy="297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55803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94817612"/>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0925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265</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7848302"/>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Angriff aus der Bewegung:</a:t>
            </a:r>
          </a:p>
          <a:p>
            <a:r>
              <a:rPr lang="de-DE" sz="3600" b="1" u="sng" dirty="0" smtClean="0">
                <a:solidFill>
                  <a:srgbClr val="FF0000"/>
                </a:solidFill>
              </a:rPr>
              <a:t>Entwertung:</a:t>
            </a:r>
          </a:p>
          <a:p>
            <a:pPr marL="571500" indent="-571500">
              <a:buFont typeface="Wingdings" panose="05000000000000000000" pitchFamily="2" charset="2"/>
              <a:buChar char="Ø"/>
            </a:pPr>
            <a:endParaRPr lang="de-DE" sz="3600" b="1" u="sng" dirty="0" smtClean="0"/>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Der Hund kann den Griff auf Grund seiner Geschwindigkeit nicht halten</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Befr. -4,5 ( IGP 3 )</a:t>
            </a:r>
            <a:endParaRPr lang="de-DE" sz="3600" b="1" dirty="0">
              <a:solidFill>
                <a:srgbClr val="FF0000"/>
              </a:solidFill>
              <a:effectLst>
                <a:outerShdw blurRad="38100" dist="38100" dir="2700000" algn="tl">
                  <a:srgbClr val="000000">
                    <a:alpha val="43137"/>
                  </a:srgbClr>
                </a:outerShdw>
              </a:effectLst>
            </a:endParaRPr>
          </a:p>
          <a:p>
            <a:endParaRPr lang="de-DE" sz="3600" b="1" dirty="0" smtClean="0">
              <a:effectLst>
                <a:outerShdw blurRad="38100" dist="38100" dir="2700000" algn="tl">
                  <a:srgbClr val="000000">
                    <a:alpha val="43137"/>
                  </a:srgbClr>
                </a:outerShdw>
              </a:effectLst>
            </a:endParaRPr>
          </a:p>
          <a:p>
            <a:r>
              <a:rPr lang="de-DE" sz="3600" b="1" u="sng" dirty="0" smtClean="0">
                <a:solidFill>
                  <a:srgbClr val="FF0000"/>
                </a:solidFill>
              </a:rPr>
              <a:t> </a:t>
            </a:r>
            <a:r>
              <a:rPr lang="de-DE" sz="3600" b="1" dirty="0" smtClean="0">
                <a:solidFill>
                  <a:srgbClr val="FF0000"/>
                </a:solidFill>
                <a:effectLst>
                  <a:outerShdw blurRad="38100" dist="38100" dir="2700000" algn="tl">
                    <a:srgbClr val="000000">
                      <a:alpha val="43137"/>
                    </a:srgbClr>
                  </a:outerShdw>
                </a:effectLst>
              </a:rPr>
              <a:t> </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051835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258860053"/>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1130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266</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840230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Angriff aus der Bewegung:</a:t>
            </a:r>
          </a:p>
          <a:p>
            <a:r>
              <a:rPr lang="de-DE" sz="3600" b="1" u="sng" dirty="0" smtClean="0">
                <a:solidFill>
                  <a:srgbClr val="FF0000"/>
                </a:solidFill>
              </a:rPr>
              <a:t>Entwertung:</a:t>
            </a:r>
          </a:p>
          <a:p>
            <a:pPr marL="571500" indent="-571500">
              <a:buFont typeface="Wingdings" panose="05000000000000000000" pitchFamily="2" charset="2"/>
              <a:buChar char="Ø"/>
            </a:pPr>
            <a:endParaRPr lang="de-DE" sz="3600" b="1" u="sng" dirty="0" smtClean="0"/>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Der Hund beißt nicht sofort an, sondern erst nachdem sich der Helfer zum Hund gedreht hat</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mangelhaft</a:t>
            </a:r>
            <a:endParaRPr lang="de-DE" sz="3600" b="1" dirty="0">
              <a:solidFill>
                <a:srgbClr val="FF0000"/>
              </a:solidFill>
              <a:effectLst>
                <a:outerShdw blurRad="38100" dist="38100" dir="2700000" algn="tl">
                  <a:srgbClr val="000000">
                    <a:alpha val="43137"/>
                  </a:srgbClr>
                </a:outerShdw>
              </a:effectLst>
            </a:endParaRPr>
          </a:p>
          <a:p>
            <a:endParaRPr lang="de-DE" sz="3600" b="1" dirty="0" smtClean="0">
              <a:effectLst>
                <a:outerShdw blurRad="38100" dist="38100" dir="2700000" algn="tl">
                  <a:srgbClr val="000000">
                    <a:alpha val="43137"/>
                  </a:srgbClr>
                </a:outerShdw>
              </a:effectLst>
            </a:endParaRPr>
          </a:p>
          <a:p>
            <a:r>
              <a:rPr lang="de-DE" sz="3600" b="1" u="sng" dirty="0" smtClean="0">
                <a:solidFill>
                  <a:srgbClr val="FF0000"/>
                </a:solidFill>
              </a:rPr>
              <a:t> </a:t>
            </a:r>
            <a:r>
              <a:rPr lang="de-DE" sz="3600" b="1" dirty="0" smtClean="0">
                <a:solidFill>
                  <a:srgbClr val="FF0000"/>
                </a:solidFill>
                <a:effectLst>
                  <a:outerShdw blurRad="38100" dist="38100" dir="2700000" algn="tl">
                    <a:srgbClr val="000000">
                      <a:alpha val="43137"/>
                    </a:srgbClr>
                  </a:outerShdw>
                </a:effectLst>
              </a:rPr>
              <a:t> </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9897906"/>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115177625"/>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1232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267</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7848302"/>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Angriff aus der Bewegung:</a:t>
            </a:r>
          </a:p>
          <a:p>
            <a:r>
              <a:rPr lang="de-DE" sz="3600" b="1" u="sng" dirty="0" smtClean="0">
                <a:solidFill>
                  <a:srgbClr val="FF0000"/>
                </a:solidFill>
              </a:rPr>
              <a:t>Entwertung:</a:t>
            </a:r>
          </a:p>
          <a:p>
            <a:pPr marL="571500" indent="-571500">
              <a:buFont typeface="Wingdings" panose="05000000000000000000" pitchFamily="2" charset="2"/>
              <a:buChar char="Ø"/>
            </a:pPr>
            <a:endParaRPr lang="de-DE" sz="3600" b="1" u="sng" dirty="0" smtClean="0"/>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Der Hund beißt  trotz niedriger Geschwindigkeit zunächst nicht an</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dirty="0" smtClean="0">
                <a:solidFill>
                  <a:srgbClr val="FF0000"/>
                </a:solidFill>
                <a:effectLst>
                  <a:outerShdw blurRad="38100" dist="38100" dir="2700000" algn="tl">
                    <a:srgbClr val="000000">
                      <a:alpha val="43137"/>
                    </a:srgbClr>
                  </a:outerShdw>
                </a:effectLst>
              </a:rPr>
              <a:t>tiefes mangelhaft</a:t>
            </a:r>
            <a:endParaRPr lang="de-DE" sz="3600" b="1" dirty="0">
              <a:solidFill>
                <a:srgbClr val="FF0000"/>
              </a:solidFill>
              <a:effectLst>
                <a:outerShdw blurRad="38100" dist="38100" dir="2700000" algn="tl">
                  <a:srgbClr val="000000">
                    <a:alpha val="43137"/>
                  </a:srgbClr>
                </a:outerShdw>
              </a:effectLst>
            </a:endParaRPr>
          </a:p>
          <a:p>
            <a:endParaRPr lang="de-DE" sz="3600" b="1" dirty="0" smtClean="0">
              <a:effectLst>
                <a:outerShdw blurRad="38100" dist="38100" dir="2700000" algn="tl">
                  <a:srgbClr val="000000">
                    <a:alpha val="43137"/>
                  </a:srgbClr>
                </a:outerShdw>
              </a:effectLst>
            </a:endParaRPr>
          </a:p>
          <a:p>
            <a:r>
              <a:rPr lang="de-DE" sz="3600" b="1" u="sng" dirty="0" smtClean="0">
                <a:solidFill>
                  <a:srgbClr val="FF0000"/>
                </a:solidFill>
              </a:rPr>
              <a:t> </a:t>
            </a:r>
            <a:r>
              <a:rPr lang="de-DE" sz="3600" b="1" dirty="0" smtClean="0">
                <a:solidFill>
                  <a:srgbClr val="FF0000"/>
                </a:solidFill>
                <a:effectLst>
                  <a:outerShdw blurRad="38100" dist="38100" dir="2700000" algn="tl">
                    <a:srgbClr val="000000">
                      <a:alpha val="43137"/>
                    </a:srgbClr>
                  </a:outerShdw>
                </a:effectLst>
              </a:rPr>
              <a:t> </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90419265"/>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327791929"/>
              </p:ext>
            </p:extLst>
          </p:nvPr>
        </p:nvGraphicFramePr>
        <p:xfrm>
          <a:off x="107504" y="264709"/>
          <a:ext cx="9144000" cy="6858000"/>
        </p:xfrm>
        <a:graphic>
          <a:graphicData uri="http://schemas.openxmlformats.org/presentationml/2006/ole">
            <mc:AlternateContent xmlns:mc="http://schemas.openxmlformats.org/markup-compatibility/2006">
              <mc:Choice xmlns:v="urn:schemas-microsoft-com:vml" Requires="v">
                <p:oleObj spid="_x0000_s31335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07504" y="264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268</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ABTEILUNG C Schutzdienst</a:t>
            </a:r>
            <a:endParaRPr lang="de-DE" sz="4400" b="1" dirty="0"/>
          </a:p>
        </p:txBody>
      </p:sp>
      <p:sp>
        <p:nvSpPr>
          <p:cNvPr id="13" name="Rectangle 5"/>
          <p:cNvSpPr>
            <a:spLocks noChangeArrowheads="1"/>
          </p:cNvSpPr>
          <p:nvPr/>
        </p:nvSpPr>
        <p:spPr bwMode="auto">
          <a:xfrm>
            <a:off x="303464" y="1266139"/>
            <a:ext cx="8559298" cy="20621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endParaRPr lang="de-AT" altLang="de-DE" sz="3200" b="1" dirty="0">
              <a:solidFill>
                <a:srgbClr val="FF0000"/>
              </a:solidFill>
              <a:latin typeface="Adobe Garamond Pro Bold" pitchFamily="18" charset="0"/>
            </a:endParaRPr>
          </a:p>
          <a:p>
            <a:endParaRPr lang="de-AT" altLang="de-DE" sz="3600" b="1" dirty="0" smtClean="0">
              <a:latin typeface="Adobe Garamond Pro Bold" pitchFamily="18" charset="0"/>
            </a:endParaRPr>
          </a:p>
          <a:p>
            <a:pPr lvl="0"/>
            <a:r>
              <a:rPr lang="de-AT" altLang="de-DE" sz="2800" b="1" dirty="0" smtClean="0">
                <a:latin typeface="Adobe Garamond Pro Bold" pitchFamily="18" charset="0"/>
              </a:rPr>
              <a:t>  </a:t>
            </a:r>
          </a:p>
          <a:p>
            <a:r>
              <a:rPr lang="de-AT" altLang="de-DE" sz="2800" b="1" dirty="0" smtClean="0">
                <a:latin typeface="Adobe Garamond Pro Bold" pitchFamily="18" charset="0"/>
              </a:rPr>
              <a:t> </a:t>
            </a:r>
            <a:endParaRPr lang="de-AT" altLang="de-DE" sz="4000" b="1" dirty="0" smtClean="0">
              <a:solidFill>
                <a:srgbClr val="FF0000"/>
              </a:solidFill>
              <a:latin typeface="Adobe Garamond Pro Bold" pitchFamily="18" charset="0"/>
            </a:endParaRPr>
          </a:p>
        </p:txBody>
      </p:sp>
      <p:sp>
        <p:nvSpPr>
          <p:cNvPr id="8" name="Stern mit 5 Zacken 7"/>
          <p:cNvSpPr/>
          <p:nvPr/>
        </p:nvSpPr>
        <p:spPr>
          <a:xfrm>
            <a:off x="7902667" y="1221810"/>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0" y="1034151"/>
            <a:ext cx="8298327" cy="8402300"/>
          </a:xfrm>
          <a:prstGeom prst="rect">
            <a:avLst/>
          </a:prstGeom>
          <a:noFill/>
        </p:spPr>
        <p:txBody>
          <a:bodyPr wrap="square" rtlCol="0">
            <a:spAutoFit/>
          </a:bodyPr>
          <a:lstStyle/>
          <a:p>
            <a:r>
              <a:rPr lang="de-DE" sz="3200" b="1" dirty="0" smtClean="0">
                <a:solidFill>
                  <a:srgbClr val="FF0000"/>
                </a:solidFill>
                <a:effectLst>
                  <a:outerShdw blurRad="38100" dist="38100" dir="2700000" algn="tl">
                    <a:srgbClr val="000000">
                      <a:alpha val="43137"/>
                    </a:srgbClr>
                  </a:outerShdw>
                </a:effectLst>
              </a:rPr>
              <a:t> Pflichtentwertung Abteilung C:</a:t>
            </a:r>
          </a:p>
          <a:p>
            <a:r>
              <a:rPr lang="de-DE" sz="3600" b="1" u="sng" dirty="0" smtClean="0"/>
              <a:t> Angriff aus der Bewegung:</a:t>
            </a:r>
          </a:p>
          <a:p>
            <a:r>
              <a:rPr lang="de-DE" sz="3600" b="1" u="sng" dirty="0" smtClean="0">
                <a:solidFill>
                  <a:srgbClr val="FF0000"/>
                </a:solidFill>
              </a:rPr>
              <a:t>Entwertung:</a:t>
            </a:r>
          </a:p>
          <a:p>
            <a:pPr marL="571500" indent="-571500">
              <a:buFont typeface="Wingdings" panose="05000000000000000000" pitchFamily="2" charset="2"/>
              <a:buChar char="Ø"/>
            </a:pPr>
            <a:endParaRPr lang="de-DE" sz="3600" b="1" u="sng" dirty="0" smtClean="0"/>
          </a:p>
          <a:p>
            <a:pPr marL="571500" indent="-571500">
              <a:buFont typeface="Wingdings" panose="05000000000000000000" pitchFamily="2" charset="2"/>
              <a:buChar char="Ø"/>
            </a:pPr>
            <a:r>
              <a:rPr lang="de-DE" sz="3600" b="1" dirty="0" smtClean="0">
                <a:effectLst>
                  <a:outerShdw blurRad="38100" dist="38100" dir="2700000" algn="tl">
                    <a:srgbClr val="000000">
                      <a:alpha val="43137"/>
                    </a:srgbClr>
                  </a:outerShdw>
                </a:effectLst>
              </a:rPr>
              <a:t> Der Hund  nimmt den Helfer nicht an oder nimmt eine andere Person an und braucht </a:t>
            </a:r>
            <a:r>
              <a:rPr lang="de-DE" sz="3600" b="1" dirty="0" err="1" smtClean="0">
                <a:effectLst>
                  <a:outerShdw blurRad="38100" dist="38100" dir="2700000" algn="tl">
                    <a:srgbClr val="000000">
                      <a:alpha val="43137"/>
                    </a:srgbClr>
                  </a:outerShdw>
                </a:effectLst>
              </a:rPr>
              <a:t>Reizlage</a:t>
            </a:r>
            <a:r>
              <a:rPr lang="de-DE" sz="3600" b="1" dirty="0" smtClean="0">
                <a:effectLst>
                  <a:outerShdw blurRad="38100" dist="38100" dir="2700000" algn="tl">
                    <a:srgbClr val="000000">
                      <a:alpha val="43137"/>
                    </a:srgbClr>
                  </a:outerShdw>
                </a:effectLst>
              </a:rPr>
              <a:t> durch den Helfer</a:t>
            </a:r>
          </a:p>
          <a:p>
            <a:pPr marL="571500" indent="-571500">
              <a:buFont typeface="Wingdings" panose="05000000000000000000" pitchFamily="2" charset="2"/>
              <a:buChar char="Ø"/>
            </a:pPr>
            <a:endParaRPr lang="de-DE" sz="3600" b="1" dirty="0">
              <a:effectLst>
                <a:outerShdw blurRad="38100" dist="38100" dir="2700000" algn="tl">
                  <a:srgbClr val="000000">
                    <a:alpha val="43137"/>
                  </a:srgbClr>
                </a:outerShdw>
              </a:effectLst>
            </a:endParaRPr>
          </a:p>
          <a:p>
            <a:pPr marL="571500" indent="-571500">
              <a:buFont typeface="Wingdings" panose="05000000000000000000" pitchFamily="2" charset="2"/>
              <a:buChar char="Ø"/>
            </a:pPr>
            <a:r>
              <a:rPr lang="de-DE" sz="3600" b="1" smtClean="0">
                <a:solidFill>
                  <a:srgbClr val="FF0000"/>
                </a:solidFill>
                <a:effectLst>
                  <a:outerShdw blurRad="38100" dist="38100" dir="2700000" algn="tl">
                    <a:srgbClr val="000000">
                      <a:alpha val="43137"/>
                    </a:srgbClr>
                  </a:outerShdw>
                </a:effectLst>
              </a:rPr>
              <a:t>Disqualifikation</a:t>
            </a:r>
            <a:endParaRPr lang="de-DE" sz="3600" b="1" dirty="0">
              <a:solidFill>
                <a:srgbClr val="FF0000"/>
              </a:solidFill>
              <a:effectLst>
                <a:outerShdw blurRad="38100" dist="38100" dir="2700000" algn="tl">
                  <a:srgbClr val="000000">
                    <a:alpha val="43137"/>
                  </a:srgbClr>
                </a:outerShdw>
              </a:effectLst>
            </a:endParaRPr>
          </a:p>
          <a:p>
            <a:endParaRPr lang="de-DE" sz="3600" b="1" dirty="0" smtClean="0">
              <a:effectLst>
                <a:outerShdw blurRad="38100" dist="38100" dir="2700000" algn="tl">
                  <a:srgbClr val="000000">
                    <a:alpha val="43137"/>
                  </a:srgbClr>
                </a:outerShdw>
              </a:effectLst>
            </a:endParaRPr>
          </a:p>
          <a:p>
            <a:r>
              <a:rPr lang="de-DE" sz="3600" b="1" u="sng" dirty="0" smtClean="0">
                <a:solidFill>
                  <a:srgbClr val="FF0000"/>
                </a:solidFill>
              </a:rPr>
              <a:t> </a:t>
            </a:r>
            <a:r>
              <a:rPr lang="de-DE" sz="3600" b="1" dirty="0" smtClean="0">
                <a:solidFill>
                  <a:srgbClr val="FF0000"/>
                </a:solidFill>
                <a:effectLst>
                  <a:outerShdw blurRad="38100" dist="38100" dir="2700000" algn="tl">
                    <a:srgbClr val="000000">
                      <a:alpha val="43137"/>
                    </a:srgbClr>
                  </a:outerShdw>
                </a:effectLst>
              </a:rPr>
              <a:t> </a:t>
            </a:r>
          </a:p>
          <a:p>
            <a:r>
              <a:rPr lang="de-DE" sz="3600" b="1" dirty="0" smtClean="0"/>
              <a:t> </a:t>
            </a:r>
            <a:r>
              <a:rPr lang="de-DE" sz="3200" b="1" dirty="0" smtClean="0">
                <a:solidFill>
                  <a:srgbClr val="FF0000"/>
                </a:solidFill>
              </a:rPr>
              <a:t> </a:t>
            </a:r>
            <a:endParaRPr lang="de-DE" sz="3600" b="1" dirty="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400" b="1" dirty="0" smtClean="0">
              <a:solidFill>
                <a:srgbClr val="FF0000"/>
              </a:solidFill>
              <a:effectLst>
                <a:outerShdw blurRad="38100" dist="38100" dir="2700000" algn="tl">
                  <a:srgbClr val="000000">
                    <a:alpha val="43137"/>
                  </a:srgbClr>
                </a:outerShdw>
              </a:effectLst>
            </a:endParaRPr>
          </a:p>
          <a:p>
            <a:pPr marL="571500" indent="-571500">
              <a:buFont typeface="Wingdings" panose="05000000000000000000" pitchFamily="2" charset="2"/>
              <a:buChar char="Ø"/>
            </a:pPr>
            <a:endParaRPr lang="de-DE" sz="4000" b="1" dirty="0" smtClean="0">
              <a:effectLst>
                <a:outerShdw blurRad="38100" dist="38100" dir="2700000" algn="tl">
                  <a:srgbClr val="000000">
                    <a:alpha val="43137"/>
                  </a:srgbClr>
                </a:outerShdw>
              </a:effectLst>
            </a:endParaRPr>
          </a:p>
          <a:p>
            <a:endParaRPr lang="de-DE"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447495"/>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254737677"/>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1300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269</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STÖBERPRÜFUNG 1</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5869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Feldgröße:             20 x 30 m</a:t>
            </a:r>
          </a:p>
          <a:p>
            <a:r>
              <a:rPr lang="de-AT" altLang="de-DE" sz="3600" b="1" dirty="0" smtClean="0">
                <a:latin typeface="Adobe Garamond Pro Bold" pitchFamily="18" charset="0"/>
              </a:rPr>
              <a:t>Gegenstände:       2 dem HF gehörende </a:t>
            </a:r>
          </a:p>
          <a:p>
            <a:r>
              <a:rPr lang="de-AT" altLang="de-DE" sz="3600" b="1" dirty="0">
                <a:latin typeface="Adobe Garamond Pro Bold" pitchFamily="18" charset="0"/>
              </a:rPr>
              <a:t> </a:t>
            </a:r>
            <a:r>
              <a:rPr lang="de-AT" altLang="de-DE" sz="3600" b="1" dirty="0" smtClean="0">
                <a:latin typeface="Adobe Garamond Pro Bold" pitchFamily="18" charset="0"/>
              </a:rPr>
              <a:t>                             Gegenstände</a:t>
            </a:r>
          </a:p>
          <a:p>
            <a:r>
              <a:rPr lang="de-AT" altLang="de-DE" sz="3600" b="1" dirty="0">
                <a:latin typeface="Adobe Garamond Pro Bold" pitchFamily="18" charset="0"/>
              </a:rPr>
              <a:t> </a:t>
            </a:r>
            <a:r>
              <a:rPr lang="de-AT" altLang="de-DE" sz="3600" b="1" dirty="0" smtClean="0">
                <a:latin typeface="Adobe Garamond Pro Bold" pitchFamily="18" charset="0"/>
              </a:rPr>
              <a:t>                              1 Gegenstand Links   </a:t>
            </a:r>
            <a:r>
              <a:rPr lang="de-AT" altLang="de-DE" sz="3600" b="1" dirty="0" smtClean="0">
                <a:solidFill>
                  <a:srgbClr val="FF0000"/>
                </a:solidFill>
                <a:latin typeface="Adobe Garamond Pro Bold" pitchFamily="18" charset="0"/>
              </a:rPr>
              <a:t>20</a:t>
            </a:r>
          </a:p>
          <a:p>
            <a:r>
              <a:rPr lang="de-AT" altLang="de-DE" sz="3600" b="1" dirty="0">
                <a:latin typeface="Adobe Garamond Pro Bold" pitchFamily="18" charset="0"/>
              </a:rPr>
              <a:t> </a:t>
            </a:r>
            <a:r>
              <a:rPr lang="de-AT" altLang="de-DE" sz="3600" b="1" dirty="0" smtClean="0">
                <a:latin typeface="Adobe Garamond Pro Bold" pitchFamily="18" charset="0"/>
              </a:rPr>
              <a:t>                              1 Gegenstand Rechts  </a:t>
            </a:r>
            <a:r>
              <a:rPr lang="de-AT" altLang="de-DE" sz="3600" b="1" dirty="0" smtClean="0">
                <a:solidFill>
                  <a:srgbClr val="FF0000"/>
                </a:solidFill>
                <a:latin typeface="Adobe Garamond Pro Bold" pitchFamily="18" charset="0"/>
              </a:rPr>
              <a:t>21</a:t>
            </a:r>
          </a:p>
          <a:p>
            <a:endParaRPr lang="de-AT" altLang="de-DE" sz="3600" b="1" dirty="0" smtClean="0">
              <a:solidFill>
                <a:srgbClr val="FF0000"/>
              </a:solidFill>
              <a:latin typeface="Adobe Garamond Pro Bold" pitchFamily="18" charset="0"/>
            </a:endParaRPr>
          </a:p>
          <a:p>
            <a:r>
              <a:rPr lang="de-AT" altLang="de-DE" sz="3600" b="1" dirty="0" smtClean="0">
                <a:latin typeface="Adobe Garamond Pro Bold" pitchFamily="18" charset="0"/>
              </a:rPr>
              <a:t>10 Minuten Ausarbeitungszeit</a:t>
            </a:r>
            <a:endParaRPr lang="de-AT" altLang="de-DE" sz="2800" b="1" dirty="0" smtClean="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21038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46841726"/>
              </p:ext>
            </p:extLst>
          </p:nvPr>
        </p:nvGraphicFramePr>
        <p:xfrm>
          <a:off x="11113" y="-34815"/>
          <a:ext cx="9144000" cy="6858000"/>
        </p:xfrm>
        <a:graphic>
          <a:graphicData uri="http://schemas.openxmlformats.org/presentationml/2006/ole">
            <mc:AlternateContent xmlns:mc="http://schemas.openxmlformats.org/markup-compatibility/2006">
              <mc:Choice xmlns:v="urn:schemas-microsoft-com:vml" Requires="v">
                <p:oleObj spid="_x0000_s5534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3481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27</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Nationale Änderungen</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Nationale Organisationen können bei Änderungen der FCI Ordnungen nur</a:t>
            </a:r>
            <a:r>
              <a:rPr lang="de-AT" altLang="de-DE" sz="4000" b="1" dirty="0" smtClean="0">
                <a:solidFill>
                  <a:srgbClr val="C00000"/>
                </a:solidFill>
                <a:latin typeface="Adobe Garamond Pro Bold" pitchFamily="18" charset="0"/>
              </a:rPr>
              <a:t> eine Verschärfung der Regeln </a:t>
            </a:r>
            <a:r>
              <a:rPr lang="de-AT" altLang="de-DE" sz="4000" b="1" dirty="0" smtClean="0">
                <a:latin typeface="Adobe Garamond Pro Bold" pitchFamily="18" charset="0"/>
              </a:rPr>
              <a:t>vornehmen.</a:t>
            </a:r>
          </a:p>
          <a:p>
            <a:r>
              <a:rPr lang="de-AT" altLang="de-DE" sz="4000" b="1" dirty="0" smtClean="0">
                <a:latin typeface="Adobe Garamond Pro Bold" pitchFamily="18" charset="0"/>
              </a:rPr>
              <a:t>Eine Verweichlichung ist nicht gestattet</a:t>
            </a:r>
            <a:endParaRPr lang="de-AT" altLang="de-DE" b="1" dirty="0" smtClean="0">
              <a:latin typeface="Adobe Garamond Pro Bold" pitchFamily="18" charset="0"/>
            </a:endParaRPr>
          </a:p>
          <a:p>
            <a:endParaRPr lang="de-AT" altLang="de-DE" sz="4400" b="1" dirty="0">
              <a:latin typeface="Adobe Garamond Pro Bold" pitchFamily="18" charset="0"/>
            </a:endParaRPr>
          </a:p>
          <a:p>
            <a:endParaRPr lang="de-AT" altLang="de-DE" sz="5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522016385"/>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037337975"/>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1403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270</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STÖBERPRÜFUNG 2</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5869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Feldgröße:             20 x 40 m</a:t>
            </a:r>
          </a:p>
          <a:p>
            <a:r>
              <a:rPr lang="de-AT" altLang="de-DE" sz="3600" b="1" dirty="0" smtClean="0">
                <a:latin typeface="Adobe Garamond Pro Bold" pitchFamily="18" charset="0"/>
              </a:rPr>
              <a:t>Gegenstände:       4 fremde Gegenstände </a:t>
            </a:r>
          </a:p>
          <a:p>
            <a:r>
              <a:rPr lang="de-AT" altLang="de-DE" sz="3600" b="1" dirty="0">
                <a:latin typeface="Adobe Garamond Pro Bold" pitchFamily="18" charset="0"/>
              </a:rPr>
              <a:t> </a:t>
            </a:r>
            <a:r>
              <a:rPr lang="de-AT" altLang="de-DE" sz="3600" b="1" dirty="0" smtClean="0">
                <a:latin typeface="Adobe Garamond Pro Bold" pitchFamily="18" charset="0"/>
              </a:rPr>
              <a:t>                              </a:t>
            </a:r>
            <a:r>
              <a:rPr lang="de-AT" altLang="de-DE" sz="3600" b="1" dirty="0" err="1" smtClean="0">
                <a:latin typeface="Adobe Garamond Pro Bold" pitchFamily="18" charset="0"/>
              </a:rPr>
              <a:t>unterschiedl</a:t>
            </a:r>
            <a:r>
              <a:rPr lang="de-AT" altLang="de-DE" sz="3600" b="1" dirty="0" smtClean="0">
                <a:latin typeface="Adobe Garamond Pro Bold" pitchFamily="18" charset="0"/>
              </a:rPr>
              <a:t>. Material                    </a:t>
            </a:r>
          </a:p>
          <a:p>
            <a:r>
              <a:rPr lang="de-AT" altLang="de-DE" sz="3600" b="1" dirty="0">
                <a:latin typeface="Adobe Garamond Pro Bold" pitchFamily="18" charset="0"/>
              </a:rPr>
              <a:t> </a:t>
            </a:r>
            <a:r>
              <a:rPr lang="de-AT" altLang="de-DE" sz="3600" b="1" dirty="0" smtClean="0">
                <a:latin typeface="Adobe Garamond Pro Bold" pitchFamily="18" charset="0"/>
              </a:rPr>
              <a:t>                              2 Gegenstand Links</a:t>
            </a:r>
            <a:r>
              <a:rPr lang="de-AT" altLang="de-DE" sz="3600" b="1" dirty="0" smtClean="0">
                <a:solidFill>
                  <a:srgbClr val="FF0000"/>
                </a:solidFill>
                <a:latin typeface="Adobe Garamond Pro Bold" pitchFamily="18" charset="0"/>
              </a:rPr>
              <a:t>10+10</a:t>
            </a:r>
          </a:p>
          <a:p>
            <a:r>
              <a:rPr lang="de-AT" altLang="de-DE" sz="3600" b="1" dirty="0">
                <a:latin typeface="Adobe Garamond Pro Bold" pitchFamily="18" charset="0"/>
              </a:rPr>
              <a:t> </a:t>
            </a:r>
            <a:r>
              <a:rPr lang="de-AT" altLang="de-DE" sz="3600" b="1" dirty="0" smtClean="0">
                <a:latin typeface="Adobe Garamond Pro Bold" pitchFamily="18" charset="0"/>
              </a:rPr>
              <a:t>                              2Gegenstand Rechts</a:t>
            </a:r>
            <a:r>
              <a:rPr lang="de-AT" altLang="de-DE" sz="3600" b="1" dirty="0" smtClean="0">
                <a:solidFill>
                  <a:srgbClr val="FF0000"/>
                </a:solidFill>
                <a:latin typeface="Adobe Garamond Pro Bold" pitchFamily="18" charset="0"/>
              </a:rPr>
              <a:t>10+11</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latin typeface="Adobe Garamond Pro Bold" pitchFamily="18" charset="0"/>
              </a:rPr>
              <a:t>12Minuten Ausarbeitungszeit</a:t>
            </a:r>
            <a:endParaRPr lang="de-AT" altLang="de-DE" sz="2800" b="1" dirty="0" smtClean="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86663989"/>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62548715"/>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1505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271</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STÖBERPRÜFUNG 3</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5869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Feldgröße:             30 x 50 m</a:t>
            </a:r>
          </a:p>
          <a:p>
            <a:r>
              <a:rPr lang="de-AT" altLang="de-DE" sz="3600" b="1" dirty="0" smtClean="0">
                <a:latin typeface="Adobe Garamond Pro Bold" pitchFamily="18" charset="0"/>
              </a:rPr>
              <a:t>Gegenstände:       5fremde Gegenstände </a:t>
            </a:r>
          </a:p>
          <a:p>
            <a:r>
              <a:rPr lang="de-AT" altLang="de-DE" sz="3600" b="1" dirty="0">
                <a:latin typeface="Adobe Garamond Pro Bold" pitchFamily="18" charset="0"/>
              </a:rPr>
              <a:t> </a:t>
            </a:r>
            <a:r>
              <a:rPr lang="de-AT" altLang="de-DE" sz="3600" b="1" dirty="0" smtClean="0">
                <a:latin typeface="Adobe Garamond Pro Bold" pitchFamily="18" charset="0"/>
              </a:rPr>
              <a:t>                              </a:t>
            </a:r>
            <a:r>
              <a:rPr lang="de-AT" altLang="de-DE" sz="3600" b="1" dirty="0" err="1" smtClean="0">
                <a:latin typeface="Adobe Garamond Pro Bold" pitchFamily="18" charset="0"/>
              </a:rPr>
              <a:t>unterschiedl</a:t>
            </a:r>
            <a:r>
              <a:rPr lang="de-AT" altLang="de-DE" sz="3600" b="1" dirty="0" smtClean="0">
                <a:latin typeface="Adobe Garamond Pro Bold" pitchFamily="18" charset="0"/>
              </a:rPr>
              <a:t>. Material </a:t>
            </a:r>
          </a:p>
          <a:p>
            <a:r>
              <a:rPr lang="de-AT" altLang="de-DE" sz="3600" b="1" dirty="0">
                <a:latin typeface="Adobe Garamond Pro Bold" pitchFamily="18" charset="0"/>
              </a:rPr>
              <a:t> </a:t>
            </a:r>
            <a:r>
              <a:rPr lang="de-AT" altLang="de-DE" sz="3600" b="1" dirty="0" smtClean="0">
                <a:latin typeface="Adobe Garamond Pro Bold" pitchFamily="18" charset="0"/>
              </a:rPr>
              <a:t>                               5x3x1 cm                   </a:t>
            </a:r>
          </a:p>
          <a:p>
            <a:r>
              <a:rPr lang="de-AT" altLang="de-DE" sz="3600" b="1" dirty="0">
                <a:latin typeface="Adobe Garamond Pro Bold" pitchFamily="18" charset="0"/>
              </a:rPr>
              <a:t> </a:t>
            </a:r>
            <a:r>
              <a:rPr lang="de-AT" altLang="de-DE" sz="3600" b="1" dirty="0" smtClean="0">
                <a:latin typeface="Adobe Garamond Pro Bold" pitchFamily="18" charset="0"/>
              </a:rPr>
              <a:t>                               Gegenstände beliebig</a:t>
            </a:r>
          </a:p>
          <a:p>
            <a:r>
              <a:rPr lang="de-AT" altLang="de-DE" sz="3600" b="1" dirty="0">
                <a:solidFill>
                  <a:srgbClr val="FF0000"/>
                </a:solidFill>
                <a:latin typeface="Adobe Garamond Pro Bold" pitchFamily="18" charset="0"/>
              </a:rPr>
              <a:t> </a:t>
            </a:r>
            <a:r>
              <a:rPr lang="de-AT" altLang="de-DE" sz="3600" b="1" dirty="0" smtClean="0">
                <a:solidFill>
                  <a:srgbClr val="FF0000"/>
                </a:solidFill>
                <a:latin typeface="Adobe Garamond Pro Bold" pitchFamily="18" charset="0"/>
              </a:rPr>
              <a:t>                               4x8 und 1x 9</a:t>
            </a:r>
          </a:p>
          <a:p>
            <a:r>
              <a:rPr lang="de-AT" altLang="de-DE" sz="3600" b="1" dirty="0" smtClean="0">
                <a:latin typeface="Adobe Garamond Pro Bold" pitchFamily="18" charset="0"/>
              </a:rPr>
              <a:t>15Minuten Ausarbeitungszeit</a:t>
            </a:r>
            <a:endParaRPr lang="de-AT" altLang="de-DE" sz="2800" b="1" dirty="0" smtClean="0">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31900313"/>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433239535"/>
              </p:ext>
            </p:extLst>
          </p:nvPr>
        </p:nvGraphicFramePr>
        <p:xfrm>
          <a:off x="-52010" y="-2410"/>
          <a:ext cx="9144000" cy="6858000"/>
        </p:xfrm>
        <a:graphic>
          <a:graphicData uri="http://schemas.openxmlformats.org/presentationml/2006/ole">
            <mc:AlternateContent xmlns:mc="http://schemas.openxmlformats.org/markup-compatibility/2006">
              <mc:Choice xmlns:v="urn:schemas-microsoft-com:vml" Requires="v">
                <p:oleObj spid="_x0000_s21607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52010" y="-241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272</a:t>
            </a:fld>
            <a:endParaRPr lang="de-DE"/>
          </a:p>
        </p:txBody>
      </p:sp>
      <p:sp>
        <p:nvSpPr>
          <p:cNvPr id="4" name="Textfeld 3"/>
          <p:cNvSpPr txBox="1"/>
          <p:nvPr/>
        </p:nvSpPr>
        <p:spPr>
          <a:xfrm>
            <a:off x="1163696" y="264709"/>
            <a:ext cx="6712587" cy="769441"/>
          </a:xfrm>
          <a:prstGeom prst="rect">
            <a:avLst/>
          </a:prstGeom>
          <a:noFill/>
        </p:spPr>
        <p:txBody>
          <a:bodyPr wrap="square" rtlCol="0">
            <a:spAutoFit/>
          </a:bodyPr>
          <a:lstStyle/>
          <a:p>
            <a:pPr algn="ctr"/>
            <a:r>
              <a:rPr lang="de-DE" sz="4400" b="1" dirty="0" smtClean="0"/>
              <a:t>STÖBERPRÜFUNG  </a:t>
            </a:r>
            <a:endParaRPr lang="de-DE" sz="4400" b="1" dirty="0"/>
          </a:p>
        </p:txBody>
      </p:sp>
      <p:sp>
        <p:nvSpPr>
          <p:cNvPr id="6" name="Pfeil nach rechts 5"/>
          <p:cNvSpPr/>
          <p:nvPr/>
        </p:nvSpPr>
        <p:spPr>
          <a:xfrm>
            <a:off x="-1035352" y="1927531"/>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396148" y="754013"/>
            <a:ext cx="8559298" cy="80329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Bewertung:</a:t>
            </a:r>
          </a:p>
          <a:p>
            <a:pPr marL="457200" indent="-457200">
              <a:buFont typeface="Arial" panose="020B0604020202020204" pitchFamily="34" charset="0"/>
              <a:buChar char="•"/>
            </a:pPr>
            <a:r>
              <a:rPr lang="de-AT" altLang="de-DE" sz="3600" b="1" dirty="0" smtClean="0">
                <a:latin typeface="Adobe Garamond Pro Bold" pitchFamily="18" charset="0"/>
              </a:rPr>
              <a:t>Führigkeit                  </a:t>
            </a:r>
            <a:r>
              <a:rPr lang="de-AT" altLang="de-DE" sz="3600" b="1" dirty="0" smtClean="0">
                <a:solidFill>
                  <a:srgbClr val="FF0000"/>
                </a:solidFill>
                <a:latin typeface="Adobe Garamond Pro Bold" pitchFamily="18" charset="0"/>
              </a:rPr>
              <a:t>20 Punkte</a:t>
            </a:r>
          </a:p>
          <a:p>
            <a:pPr marL="457200" indent="-457200">
              <a:buFont typeface="Arial" panose="020B0604020202020204" pitchFamily="34" charset="0"/>
              <a:buChar char="•"/>
            </a:pPr>
            <a:r>
              <a:rPr lang="de-AT" altLang="de-DE" sz="3600" b="1" dirty="0" smtClean="0">
                <a:latin typeface="Adobe Garamond Pro Bold" pitchFamily="18" charset="0"/>
              </a:rPr>
              <a:t>Spürintensität            </a:t>
            </a:r>
            <a:r>
              <a:rPr lang="de-AT" altLang="de-DE" sz="3600" b="1" dirty="0" smtClean="0">
                <a:solidFill>
                  <a:srgbClr val="FF0000"/>
                </a:solidFill>
                <a:latin typeface="Adobe Garamond Pro Bold" pitchFamily="18" charset="0"/>
              </a:rPr>
              <a:t>20 Punkte</a:t>
            </a:r>
          </a:p>
          <a:p>
            <a:pPr marL="457200" indent="-457200">
              <a:buFont typeface="Arial" panose="020B0604020202020204" pitchFamily="34" charset="0"/>
              <a:buChar char="•"/>
            </a:pPr>
            <a:r>
              <a:rPr lang="de-AT" altLang="de-DE" sz="3600" b="1" dirty="0" smtClean="0">
                <a:latin typeface="Adobe Garamond Pro Bold" pitchFamily="18" charset="0"/>
              </a:rPr>
              <a:t>Ausdauer                    </a:t>
            </a:r>
            <a:r>
              <a:rPr lang="de-AT" altLang="de-DE" sz="3600" b="1" dirty="0" smtClean="0">
                <a:solidFill>
                  <a:srgbClr val="FF0000"/>
                </a:solidFill>
                <a:latin typeface="Adobe Garamond Pro Bold" pitchFamily="18" charset="0"/>
              </a:rPr>
              <a:t>10 Punkte</a:t>
            </a:r>
          </a:p>
          <a:p>
            <a:pPr marL="457200" indent="-457200">
              <a:buFont typeface="Arial" panose="020B0604020202020204" pitchFamily="34" charset="0"/>
              <a:buChar char="•"/>
            </a:pPr>
            <a:r>
              <a:rPr lang="de-AT" altLang="de-DE" sz="3600" b="1" dirty="0" smtClean="0">
                <a:latin typeface="Adobe Garamond Pro Bold" pitchFamily="18" charset="0"/>
              </a:rPr>
              <a:t>Verhalten HF               </a:t>
            </a:r>
            <a:r>
              <a:rPr lang="de-AT" altLang="de-DE" sz="3600" b="1" dirty="0" smtClean="0">
                <a:solidFill>
                  <a:srgbClr val="FF0000"/>
                </a:solidFill>
                <a:latin typeface="Adobe Garamond Pro Bold" pitchFamily="18" charset="0"/>
              </a:rPr>
              <a:t>9 Punkte</a:t>
            </a:r>
          </a:p>
          <a:p>
            <a:pPr marL="457200" indent="-457200">
              <a:buFont typeface="Arial" panose="020B0604020202020204" pitchFamily="34" charset="0"/>
              <a:buChar char="•"/>
            </a:pPr>
            <a:r>
              <a:rPr lang="de-AT" altLang="de-DE" sz="3600" b="1" dirty="0" smtClean="0">
                <a:latin typeface="Adobe Garamond Pro Bold" pitchFamily="18" charset="0"/>
              </a:rPr>
              <a:t>Gegenstände               </a:t>
            </a:r>
            <a:r>
              <a:rPr lang="de-AT" altLang="de-DE" sz="3600" b="1" dirty="0" smtClean="0">
                <a:solidFill>
                  <a:srgbClr val="FF0000"/>
                </a:solidFill>
                <a:latin typeface="Adobe Garamond Pro Bold" pitchFamily="18" charset="0"/>
              </a:rPr>
              <a:t>41 Punkte</a:t>
            </a:r>
            <a:endParaRPr lang="de-AT" altLang="de-DE" sz="2800" b="1" dirty="0" smtClean="0">
              <a:solidFill>
                <a:srgbClr val="FF0000"/>
              </a:solidFill>
              <a:latin typeface="Adobe Garamond Pro Bold" pitchFamily="18" charset="0"/>
            </a:endParaRPr>
          </a:p>
          <a:p>
            <a:endParaRPr lang="de-AT" altLang="de-DE" sz="2800" b="1" dirty="0" smtClean="0">
              <a:latin typeface="Adobe Garamond Pro Bold" pitchFamily="18" charset="0"/>
            </a:endParaRPr>
          </a:p>
          <a:p>
            <a:endParaRPr lang="de-AT" altLang="de-DE" sz="2800" b="1" dirty="0">
              <a:latin typeface="Adobe Garamond Pro Bold" pitchFamily="18" charset="0"/>
            </a:endParaRPr>
          </a:p>
          <a:p>
            <a:r>
              <a:rPr lang="de-AT" altLang="de-DE" sz="2800" b="1" dirty="0" smtClean="0">
                <a:latin typeface="Adobe Garamond Pro Bold" pitchFamily="18" charset="0"/>
              </a:rPr>
              <a:t> </a:t>
            </a:r>
            <a:endParaRPr lang="de-AT" altLang="de-DE" sz="3200" b="1" dirty="0" smtClean="0">
              <a:latin typeface="Adobe Garamond Pro Bold" pitchFamily="18" charset="0"/>
            </a:endParaRPr>
          </a:p>
          <a:p>
            <a:r>
              <a:rPr lang="de-AT" altLang="de-DE" sz="3200" b="1" dirty="0" smtClean="0">
                <a:latin typeface="Adobe Garamond Pro Bold" pitchFamily="18" charset="0"/>
              </a:rPr>
              <a:t> </a:t>
            </a:r>
          </a:p>
          <a:p>
            <a:endParaRPr lang="de-AT" altLang="de-DE" sz="36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4000" b="1" dirty="0" smtClean="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a:p>
            <a:endParaRPr lang="de-AT" altLang="de-DE" sz="4000" b="1" dirty="0" smtClean="0">
              <a:solidFill>
                <a:srgbClr val="FF0000"/>
              </a:solidFill>
              <a:latin typeface="Adobe Garamond Pro Bold" pitchFamily="18" charset="0"/>
            </a:endParaRPr>
          </a:p>
        </p:txBody>
      </p:sp>
      <p:sp>
        <p:nvSpPr>
          <p:cNvPr id="5" name="Pfeil nach rechts 4"/>
          <p:cNvSpPr/>
          <p:nvPr/>
        </p:nvSpPr>
        <p:spPr>
          <a:xfrm>
            <a:off x="-1233093" y="37958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278063" y="4545779"/>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7164288" y="1336675"/>
            <a:ext cx="791320" cy="661436"/>
          </a:xfrm>
          <a:prstGeom prst="star5">
            <a:avLst>
              <a:gd name="adj" fmla="val 50000"/>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15700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423764439"/>
              </p:ext>
            </p:extLst>
          </p:nvPr>
        </p:nvGraphicFramePr>
        <p:xfrm>
          <a:off x="11113" y="-34815"/>
          <a:ext cx="9144000" cy="6858000"/>
        </p:xfrm>
        <a:graphic>
          <a:graphicData uri="http://schemas.openxmlformats.org/presentationml/2006/ole">
            <mc:AlternateContent xmlns:mc="http://schemas.openxmlformats.org/markup-compatibility/2006">
              <mc:Choice xmlns:v="urn:schemas-microsoft-com:vml" Requires="v">
                <p:oleObj spid="_x0000_s5636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3481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28</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Prüfungsteilnehmer</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 </a:t>
            </a:r>
            <a:r>
              <a:rPr lang="de-AT" altLang="de-DE" sz="4400" b="1" dirty="0" smtClean="0">
                <a:latin typeface="Adobe Garamond Pro Bold" pitchFamily="18" charset="0"/>
              </a:rPr>
              <a:t>Bei einer Prüfung ist die Teilnehmerzahl auf</a:t>
            </a:r>
          </a:p>
          <a:p>
            <a:r>
              <a:rPr lang="de-AT" altLang="de-DE" sz="4400" b="1" dirty="0" smtClean="0">
                <a:latin typeface="Adobe Garamond Pro Bold" pitchFamily="18" charset="0"/>
              </a:rPr>
              <a:t> </a:t>
            </a:r>
            <a:r>
              <a:rPr lang="de-AT" altLang="de-DE" sz="4400" b="1" dirty="0" smtClean="0">
                <a:solidFill>
                  <a:srgbClr val="FF0000"/>
                </a:solidFill>
                <a:latin typeface="Adobe Garamond Pro Bold" pitchFamily="18" charset="0"/>
              </a:rPr>
              <a:t>4 Hundeführer pro Prüfungstag </a:t>
            </a:r>
            <a:r>
              <a:rPr lang="de-AT" altLang="de-DE" sz="4400" b="1" dirty="0" smtClean="0">
                <a:latin typeface="Adobe Garamond Pro Bold" pitchFamily="18" charset="0"/>
              </a:rPr>
              <a:t>festgelegt.</a:t>
            </a:r>
          </a:p>
          <a:p>
            <a:endParaRPr lang="de-AT" altLang="de-DE" sz="5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3847517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316402424"/>
              </p:ext>
            </p:extLst>
          </p:nvPr>
        </p:nvGraphicFramePr>
        <p:xfrm>
          <a:off x="11113" y="-34815"/>
          <a:ext cx="9144000" cy="6858000"/>
        </p:xfrm>
        <a:graphic>
          <a:graphicData uri="http://schemas.openxmlformats.org/presentationml/2006/ole">
            <mc:AlternateContent xmlns:mc="http://schemas.openxmlformats.org/markup-compatibility/2006">
              <mc:Choice xmlns:v="urn:schemas-microsoft-com:vml" Requires="v">
                <p:oleObj spid="_x0000_s5739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3481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29</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Prüfungsteilnehmer</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 </a:t>
            </a:r>
            <a:r>
              <a:rPr lang="de-AT" altLang="de-DE" sz="4400" b="1" dirty="0" smtClean="0">
                <a:latin typeface="Adobe Garamond Pro Bold" pitchFamily="18" charset="0"/>
              </a:rPr>
              <a:t>Die Mindestteilnehmerzahl </a:t>
            </a:r>
            <a:r>
              <a:rPr lang="de-AT" altLang="de-DE" sz="4400" b="1" dirty="0" smtClean="0">
                <a:solidFill>
                  <a:srgbClr val="FF0000"/>
                </a:solidFill>
                <a:latin typeface="Adobe Garamond Pro Bold" pitchFamily="18" charset="0"/>
              </a:rPr>
              <a:t>pro Tag darf ausschließlich für BH/VT Prüfunge</a:t>
            </a:r>
            <a:r>
              <a:rPr lang="de-AT" altLang="de-DE" sz="4400" b="1" dirty="0" smtClean="0">
                <a:latin typeface="Adobe Garamond Pro Bold" pitchFamily="18" charset="0"/>
              </a:rPr>
              <a:t>n unterschritten werden, wenn diese Hunde bei der gleichen Prüfungsveranstaltung eine weiterführende Prüfung ablegen</a:t>
            </a:r>
          </a:p>
          <a:p>
            <a:endParaRPr lang="de-AT" altLang="de-DE" sz="5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3960105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06713752"/>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15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1" name="Rectangle 5"/>
          <p:cNvSpPr>
            <a:spLocks noChangeArrowheads="1"/>
          </p:cNvSpPr>
          <p:nvPr/>
        </p:nvSpPr>
        <p:spPr bwMode="auto">
          <a:xfrm>
            <a:off x="1115616" y="1052736"/>
            <a:ext cx="750927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8000" b="1" dirty="0" smtClean="0">
                <a:solidFill>
                  <a:srgbClr val="000099"/>
                </a:solidFill>
                <a:latin typeface="Adobe Garamond Pro Bold" pitchFamily="18" charset="0"/>
              </a:rPr>
              <a:t>      </a:t>
            </a:r>
            <a:endParaRPr lang="de-AT" altLang="de-DE" sz="8000" b="1" dirty="0">
              <a:solidFill>
                <a:srgbClr val="000099"/>
              </a:solidFill>
              <a:latin typeface="Adobe Garamond Pro Bold" pitchFamily="18" charset="0"/>
            </a:endParaRPr>
          </a:p>
        </p:txBody>
      </p:sp>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8" name="Titel 1"/>
          <p:cNvSpPr txBox="1">
            <a:spLocks/>
          </p:cNvSpPr>
          <p:nvPr/>
        </p:nvSpPr>
        <p:spPr>
          <a:xfrm>
            <a:off x="1258888" y="333375"/>
            <a:ext cx="6481762" cy="54451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AT" altLang="de-DE" sz="3200" b="1" smtClean="0"/>
              <a:t>PRÄAMBEL - EINLEITUNG</a:t>
            </a:r>
            <a:endParaRPr lang="de-AT" altLang="de-DE" sz="3200" b="1"/>
          </a:p>
        </p:txBody>
      </p:sp>
      <p:sp>
        <p:nvSpPr>
          <p:cNvPr id="9" name="Inhaltsplatzhalter 2"/>
          <p:cNvSpPr txBox="1">
            <a:spLocks/>
          </p:cNvSpPr>
          <p:nvPr/>
        </p:nvSpPr>
        <p:spPr>
          <a:xfrm>
            <a:off x="179389" y="1124744"/>
            <a:ext cx="8785100" cy="474106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de-AT" altLang="de-DE" b="1" dirty="0" smtClean="0">
                <a:solidFill>
                  <a:schemeClr val="tx1"/>
                </a:solidFill>
              </a:rPr>
              <a:t>Wichtige Grundlagen für Ausbildung und Beurteilung:</a:t>
            </a:r>
          </a:p>
          <a:p>
            <a:pPr marL="457200" indent="-457200" algn="l">
              <a:buFont typeface="Arial" panose="020B0604020202020204" pitchFamily="34" charset="0"/>
              <a:buChar char="•"/>
              <a:defRPr/>
            </a:pPr>
            <a:r>
              <a:rPr lang="de-AT" altLang="de-DE" sz="2800" b="1" dirty="0" smtClean="0">
                <a:solidFill>
                  <a:schemeClr val="tx1"/>
                </a:solidFill>
              </a:rPr>
              <a:t>Physische und psychische Gesundheit </a:t>
            </a:r>
          </a:p>
          <a:p>
            <a:pPr algn="l">
              <a:defRPr/>
            </a:pPr>
            <a:r>
              <a:rPr lang="de-AT" altLang="de-DE" sz="2800" b="1" dirty="0" smtClean="0">
                <a:solidFill>
                  <a:schemeClr val="tx1"/>
                </a:solidFill>
              </a:rPr>
              <a:t>    des Hundes</a:t>
            </a:r>
          </a:p>
          <a:p>
            <a:pPr marL="457200" indent="-457200" algn="l">
              <a:buFont typeface="Arial" panose="020B0604020202020204" pitchFamily="34" charset="0"/>
              <a:buChar char="•"/>
              <a:defRPr/>
            </a:pPr>
            <a:r>
              <a:rPr lang="de-AT" altLang="de-DE" sz="2800" b="1" dirty="0" smtClean="0">
                <a:solidFill>
                  <a:schemeClr val="tx1"/>
                </a:solidFill>
              </a:rPr>
              <a:t>Tiergerechter, artgemäßer, gewaltfreier Umgang mit dem Hund</a:t>
            </a:r>
          </a:p>
          <a:p>
            <a:pPr marL="457200" indent="-457200" algn="l">
              <a:buFont typeface="Arial" panose="020B0604020202020204" pitchFamily="34" charset="0"/>
              <a:buChar char="•"/>
              <a:defRPr/>
            </a:pPr>
            <a:r>
              <a:rPr lang="de-AT" altLang="de-DE" sz="2800" b="1" dirty="0" smtClean="0">
                <a:solidFill>
                  <a:schemeClr val="tx1"/>
                </a:solidFill>
              </a:rPr>
              <a:t>Genügend Beschäftigung zur Befriedigung des </a:t>
            </a:r>
            <a:r>
              <a:rPr lang="de-AT" altLang="de-DE" sz="2800" b="1" dirty="0" err="1" smtClean="0">
                <a:solidFill>
                  <a:schemeClr val="tx1"/>
                </a:solidFill>
              </a:rPr>
              <a:t>Bewegungsbedürfnissess</a:t>
            </a:r>
            <a:endParaRPr lang="de-AT" altLang="de-DE" sz="2800" b="1" dirty="0" smtClean="0">
              <a:solidFill>
                <a:schemeClr val="tx1"/>
              </a:solidFill>
            </a:endParaRPr>
          </a:p>
          <a:p>
            <a:pPr marL="457200" indent="-457200" algn="l">
              <a:buFont typeface="Arial" panose="020B0604020202020204" pitchFamily="34" charset="0"/>
              <a:buChar char="•"/>
              <a:defRPr/>
            </a:pPr>
            <a:r>
              <a:rPr lang="de-AT" altLang="de-DE" sz="2800" b="1" dirty="0" smtClean="0">
                <a:solidFill>
                  <a:schemeClr val="tx1"/>
                </a:solidFill>
              </a:rPr>
              <a:t>Ärztliche Versorgung, Nahrung, Wasser</a:t>
            </a:r>
            <a:endParaRPr lang="de-AT" altLang="de-DE" b="1" dirty="0">
              <a:solidFill>
                <a:schemeClr val="tx1"/>
              </a:solidFill>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a:t>
            </a:fld>
            <a:endParaRPr lang="de-DE"/>
          </a:p>
        </p:txBody>
      </p:sp>
    </p:spTree>
    <p:extLst>
      <p:ext uri="{BB962C8B-B14F-4D97-AF65-F5344CB8AC3E}">
        <p14:creationId xmlns:p14="http://schemas.microsoft.com/office/powerpoint/2010/main" val="91123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360313971"/>
              </p:ext>
            </p:extLst>
          </p:nvPr>
        </p:nvGraphicFramePr>
        <p:xfrm>
          <a:off x="11113" y="-34815"/>
          <a:ext cx="9144000" cy="6858000"/>
        </p:xfrm>
        <a:graphic>
          <a:graphicData uri="http://schemas.openxmlformats.org/presentationml/2006/ole">
            <mc:AlternateContent xmlns:mc="http://schemas.openxmlformats.org/markup-compatibility/2006">
              <mc:Choice xmlns:v="urn:schemas-microsoft-com:vml" Requires="v">
                <p:oleObj spid="_x0000_s5841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3481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30</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Prüfungsteilnehmer</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 </a:t>
            </a:r>
            <a:r>
              <a:rPr lang="de-AT" altLang="de-DE" sz="4400" b="1" dirty="0" smtClean="0">
                <a:latin typeface="Adobe Garamond Pro Bold" pitchFamily="18" charset="0"/>
              </a:rPr>
              <a:t> Voraussetzung für das Ablegen einer </a:t>
            </a:r>
            <a:r>
              <a:rPr lang="de-AT" altLang="de-DE" sz="4400" b="1" dirty="0" err="1" smtClean="0">
                <a:latin typeface="Adobe Garamond Pro Bold" pitchFamily="18" charset="0"/>
              </a:rPr>
              <a:t>Prüfungist</a:t>
            </a:r>
            <a:r>
              <a:rPr lang="de-AT" altLang="de-DE" sz="4400" b="1" dirty="0" smtClean="0">
                <a:latin typeface="Adobe Garamond Pro Bold" pitchFamily="18" charset="0"/>
              </a:rPr>
              <a:t>, dass der Eigentümer und Hundeführer einem Nationalen Verband angehören, der durch die FCI anerkannt ist</a:t>
            </a:r>
          </a:p>
          <a:p>
            <a:endParaRPr lang="de-AT" altLang="de-DE" sz="5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26665541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318222595"/>
              </p:ext>
            </p:extLst>
          </p:nvPr>
        </p:nvGraphicFramePr>
        <p:xfrm>
          <a:off x="11113" y="-34815"/>
          <a:ext cx="9144000" cy="6858000"/>
        </p:xfrm>
        <a:graphic>
          <a:graphicData uri="http://schemas.openxmlformats.org/presentationml/2006/ole">
            <mc:AlternateContent xmlns:mc="http://schemas.openxmlformats.org/markup-compatibility/2006">
              <mc:Choice xmlns:v="urn:schemas-microsoft-com:vml" Requires="v">
                <p:oleObj spid="_x0000_s5944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3481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31</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Prüfungsteilnehmer</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 </a:t>
            </a:r>
            <a:r>
              <a:rPr lang="de-AT" altLang="de-DE" sz="4400" b="1" dirty="0" smtClean="0">
                <a:solidFill>
                  <a:srgbClr val="FF0000"/>
                </a:solidFill>
                <a:latin typeface="Adobe Garamond Pro Bold" pitchFamily="18" charset="0"/>
              </a:rPr>
              <a:t>Ausnahmen können ausschließlich für BH/VT Prüfungen festgelegt werden</a:t>
            </a:r>
          </a:p>
          <a:p>
            <a:endParaRPr lang="de-AT" altLang="de-DE" sz="5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516763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094185922"/>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046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32</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HALSBÄNDER</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 </a:t>
            </a:r>
            <a:r>
              <a:rPr lang="de-AT" altLang="de-DE" sz="4400" b="1" dirty="0" smtClean="0">
                <a:solidFill>
                  <a:srgbClr val="FF0000"/>
                </a:solidFill>
                <a:latin typeface="Adobe Garamond Pro Bold" pitchFamily="18" charset="0"/>
              </a:rPr>
              <a:t>BH/VT: </a:t>
            </a:r>
            <a:r>
              <a:rPr lang="de-AT" altLang="de-DE" sz="3200" b="1" dirty="0" smtClean="0">
                <a:latin typeface="Adobe Garamond Pro Bold" pitchFamily="18" charset="0"/>
              </a:rPr>
              <a:t>einreihig, locker angelegt, mit </a:t>
            </a:r>
            <a:r>
              <a:rPr lang="de-AT" altLang="de-DE" sz="3200" b="1" dirty="0" err="1" smtClean="0">
                <a:latin typeface="Adobe Garamond Pro Bold" pitchFamily="18" charset="0"/>
              </a:rPr>
              <a:t>Stop</a:t>
            </a:r>
            <a:r>
              <a:rPr lang="de-AT" altLang="de-DE" sz="3200" b="1" dirty="0" smtClean="0">
                <a:latin typeface="Adobe Garamond Pro Bold" pitchFamily="18" charset="0"/>
              </a:rPr>
              <a:t>, langgliedriges Gliederhalsband, Lederhalsband, Stoffhalsbänder, Brustgeschirr</a:t>
            </a:r>
            <a:endParaRPr lang="de-AT" altLang="de-DE" sz="4400" b="1" dirty="0" smtClean="0">
              <a:solidFill>
                <a:srgbClr val="FF0000"/>
              </a:solidFill>
              <a:latin typeface="Adobe Garamond Pro Bold" pitchFamily="18" charset="0"/>
            </a:endParaRPr>
          </a:p>
          <a:p>
            <a:r>
              <a:rPr lang="de-AT" altLang="de-DE" sz="4400" b="1" dirty="0" smtClean="0">
                <a:solidFill>
                  <a:srgbClr val="FF0000"/>
                </a:solidFill>
                <a:latin typeface="Adobe Garamond Pro Bold" pitchFamily="18" charset="0"/>
              </a:rPr>
              <a:t>IBGH1-3: </a:t>
            </a:r>
            <a:r>
              <a:rPr lang="de-AT" altLang="de-DE" sz="3200" b="1" dirty="0" smtClean="0">
                <a:latin typeface="Adobe Garamond Pro Bold" pitchFamily="18" charset="0"/>
              </a:rPr>
              <a:t>einreihig, locker angelegt, mit </a:t>
            </a:r>
            <a:r>
              <a:rPr lang="de-AT" altLang="de-DE" sz="3200" b="1" dirty="0" err="1" smtClean="0">
                <a:latin typeface="Adobe Garamond Pro Bold" pitchFamily="18" charset="0"/>
              </a:rPr>
              <a:t>Stop</a:t>
            </a:r>
            <a:r>
              <a:rPr lang="de-AT" altLang="de-DE" sz="3200" b="1" dirty="0" smtClean="0">
                <a:latin typeface="Adobe Garamond Pro Bold" pitchFamily="18" charset="0"/>
              </a:rPr>
              <a:t>, langgliedriges Gliederhalsband, Lederhalsband, Stoffhalsbänder, </a:t>
            </a:r>
            <a:endParaRPr lang="de-AT" altLang="de-DE" sz="4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1707717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35067492"/>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149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33</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HALSBÄNDER</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solidFill>
                <a:srgbClr val="FF0000"/>
              </a:solidFill>
              <a:latin typeface="Adobe Garamond Pro Bold" pitchFamily="18" charset="0"/>
            </a:endParaRPr>
          </a:p>
          <a:p>
            <a:r>
              <a:rPr lang="de-AT" altLang="de-DE" sz="4000" b="1" dirty="0" smtClean="0">
                <a:solidFill>
                  <a:srgbClr val="FF0000"/>
                </a:solidFill>
                <a:latin typeface="Adobe Garamond Pro Bold" pitchFamily="18" charset="0"/>
              </a:rPr>
              <a:t> </a:t>
            </a:r>
            <a:r>
              <a:rPr lang="de-AT" altLang="de-DE" sz="4400" b="1" dirty="0" smtClean="0">
                <a:solidFill>
                  <a:srgbClr val="FF0000"/>
                </a:solidFill>
                <a:latin typeface="Adobe Garamond Pro Bold" pitchFamily="18" charset="0"/>
              </a:rPr>
              <a:t> </a:t>
            </a:r>
            <a:r>
              <a:rPr lang="de-AT" altLang="de-DE" sz="4400" b="1" dirty="0" smtClean="0">
                <a:latin typeface="Adobe Garamond Pro Bold" pitchFamily="18" charset="0"/>
              </a:rPr>
              <a:t>Vorzuführen ist mit einem</a:t>
            </a:r>
          </a:p>
          <a:p>
            <a:pPr marL="571500" indent="-571500">
              <a:buFont typeface="Arial" panose="020B0604020202020204" pitchFamily="34" charset="0"/>
              <a:buChar char="•"/>
            </a:pPr>
            <a:r>
              <a:rPr lang="de-AT" altLang="de-DE" sz="4400" b="1" dirty="0" smtClean="0">
                <a:solidFill>
                  <a:srgbClr val="FF0000"/>
                </a:solidFill>
                <a:latin typeface="Adobe Garamond Pro Bold" pitchFamily="18" charset="0"/>
              </a:rPr>
              <a:t>einreihigen</a:t>
            </a:r>
          </a:p>
          <a:p>
            <a:pPr marL="571500" indent="-571500">
              <a:buFont typeface="Arial" panose="020B0604020202020204" pitchFamily="34" charset="0"/>
              <a:buChar char="•"/>
            </a:pPr>
            <a:r>
              <a:rPr lang="de-AT" altLang="de-DE" sz="4400" b="1" dirty="0" smtClean="0">
                <a:solidFill>
                  <a:srgbClr val="FF0000"/>
                </a:solidFill>
                <a:latin typeface="Adobe Garamond Pro Bold" pitchFamily="18" charset="0"/>
              </a:rPr>
              <a:t>locker angelegten</a:t>
            </a:r>
          </a:p>
          <a:p>
            <a:pPr marL="571500" indent="-571500">
              <a:buFont typeface="Arial" panose="020B0604020202020204" pitchFamily="34" charset="0"/>
              <a:buChar char="•"/>
            </a:pPr>
            <a:r>
              <a:rPr lang="de-AT" altLang="de-DE" sz="4400" b="1" dirty="0" smtClean="0">
                <a:solidFill>
                  <a:srgbClr val="FF0000"/>
                </a:solidFill>
                <a:latin typeface="Adobe Garamond Pro Bold" pitchFamily="18" charset="0"/>
              </a:rPr>
              <a:t>langgliedrigen Gliederhalsband mit </a:t>
            </a:r>
            <a:r>
              <a:rPr lang="de-AT" altLang="de-DE" sz="4400" b="1" dirty="0" err="1" smtClean="0">
                <a:solidFill>
                  <a:srgbClr val="FF0000"/>
                </a:solidFill>
                <a:latin typeface="Adobe Garamond Pro Bold" pitchFamily="18" charset="0"/>
              </a:rPr>
              <a:t>Stop</a:t>
            </a:r>
            <a:endParaRPr lang="de-AT" altLang="de-DE" sz="4400" b="1" dirty="0" smtClean="0">
              <a:solidFill>
                <a:srgbClr val="FF0000"/>
              </a:solidFill>
              <a:latin typeface="Adobe Garamond Pro Bold" pitchFamily="18" charset="0"/>
            </a:endParaRPr>
          </a:p>
          <a:p>
            <a:endParaRPr lang="de-AT" altLang="de-DE" sz="4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33335817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33073683"/>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251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34</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SIEGEREHRUNG</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latin typeface="Adobe Garamond Pro Bold" pitchFamily="18" charset="0"/>
            </a:endParaRPr>
          </a:p>
          <a:p>
            <a:r>
              <a:rPr lang="de-AT" altLang="de-DE" sz="4000" b="1" dirty="0" smtClean="0">
                <a:latin typeface="Adobe Garamond Pro Bold" pitchFamily="18" charset="0"/>
              </a:rPr>
              <a:t> Bei Punktegleichheit in allen Abteilungen :</a:t>
            </a: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Die nächste Platzierung wird in diesem Fall nicht vergeben</a:t>
            </a:r>
            <a:endParaRPr lang="de-AT" altLang="de-DE" sz="4400" b="1" dirty="0" smtClean="0">
              <a:latin typeface="Adobe Garamond Pro Bold" pitchFamily="18" charset="0"/>
            </a:endParaRPr>
          </a:p>
          <a:p>
            <a:endParaRPr lang="de-AT" altLang="de-DE" sz="4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2247859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412215032"/>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353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35</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SIEGEREHRUNG</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latin typeface="Adobe Garamond Pro Bold" pitchFamily="18" charset="0"/>
            </a:endParaRPr>
          </a:p>
          <a:p>
            <a:pPr marL="571500" indent="-571500">
              <a:buFont typeface="Arial" panose="020B0604020202020204" pitchFamily="34" charset="0"/>
              <a:buChar char="•"/>
            </a:pPr>
            <a:r>
              <a:rPr lang="de-AT" altLang="de-DE" sz="4000" b="1" dirty="0" smtClean="0">
                <a:latin typeface="Adobe Garamond Pro Bold" pitchFamily="18" charset="0"/>
              </a:rPr>
              <a:t> </a:t>
            </a:r>
            <a:r>
              <a:rPr lang="de-AT" altLang="de-DE" sz="4000" b="1" dirty="0" smtClean="0">
                <a:solidFill>
                  <a:srgbClr val="FF0000"/>
                </a:solidFill>
                <a:latin typeface="Adobe Garamond Pro Bold" pitchFamily="18" charset="0"/>
              </a:rPr>
              <a:t>Bei Punktegleichheit in der IGP-FH zählt die höhere Einzelpunktzahl.</a:t>
            </a: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Bei Punktegleichheit in beiden Fährten werden gleiche Platzierungen vergeben</a:t>
            </a:r>
            <a:endParaRPr lang="de-AT" altLang="de-DE" sz="4400" b="1" dirty="0" smtClean="0">
              <a:solidFill>
                <a:srgbClr val="FF0000"/>
              </a:solidFill>
              <a:latin typeface="Adobe Garamond Pro Bold" pitchFamily="18" charset="0"/>
            </a:endParaRPr>
          </a:p>
          <a:p>
            <a:endParaRPr lang="de-AT" altLang="de-DE" sz="4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103817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81337720"/>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456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36</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LEISTUNGSHEFT</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latin typeface="Adobe Garamond Pro Bold" pitchFamily="18" charset="0"/>
            </a:endParaRPr>
          </a:p>
          <a:p>
            <a:pPr marL="571500" indent="-571500">
              <a:buFont typeface="Arial" panose="020B0604020202020204" pitchFamily="34" charset="0"/>
              <a:buChar char="•"/>
            </a:pPr>
            <a:r>
              <a:rPr lang="de-AT" altLang="de-DE" sz="4000" b="1" dirty="0" smtClean="0">
                <a:latin typeface="Adobe Garamond Pro Bold" pitchFamily="18" charset="0"/>
              </a:rPr>
              <a:t> Es ist</a:t>
            </a:r>
            <a:r>
              <a:rPr lang="de-AT" altLang="de-DE" sz="4000" b="1" dirty="0" smtClean="0">
                <a:solidFill>
                  <a:srgbClr val="FF0000"/>
                </a:solidFill>
                <a:latin typeface="Adobe Garamond Pro Bold" pitchFamily="18" charset="0"/>
              </a:rPr>
              <a:t> verpflichtend, </a:t>
            </a:r>
            <a:r>
              <a:rPr lang="de-AT" altLang="de-DE" sz="4000" b="1" dirty="0" smtClean="0">
                <a:latin typeface="Adobe Garamond Pro Bold" pitchFamily="18" charset="0"/>
              </a:rPr>
              <a:t>dass jede Prüfung entweder in ein Leistungsheft</a:t>
            </a:r>
            <a:r>
              <a:rPr lang="de-AT" altLang="de-DE" sz="4000" b="1" dirty="0" smtClean="0">
                <a:solidFill>
                  <a:srgbClr val="FF0000"/>
                </a:solidFill>
                <a:latin typeface="Adobe Garamond Pro Bold" pitchFamily="18" charset="0"/>
              </a:rPr>
              <a:t> oder/und in die Ahnentafel </a:t>
            </a:r>
            <a:r>
              <a:rPr lang="de-AT" altLang="de-DE" sz="4000" b="1" dirty="0" smtClean="0">
                <a:latin typeface="Adobe Garamond Pro Bold" pitchFamily="18" charset="0"/>
              </a:rPr>
              <a:t>eingetragen wird.</a:t>
            </a:r>
            <a:endParaRPr lang="de-AT" altLang="de-DE" sz="4400" b="1" dirty="0" smtClean="0">
              <a:latin typeface="Adobe Garamond Pro Bold" pitchFamily="18" charset="0"/>
            </a:endParaRPr>
          </a:p>
          <a:p>
            <a:endParaRPr lang="de-AT" altLang="de-DE" sz="4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36175605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2627873"/>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558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37</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TSB - Bewertung</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de-AT" altLang="de-DE" sz="4000" b="1" dirty="0" smtClean="0">
              <a:latin typeface="Adobe Garamond Pro Bold" pitchFamily="18" charset="0"/>
            </a:endParaRPr>
          </a:p>
          <a:p>
            <a:r>
              <a:rPr lang="de-AT" altLang="de-DE" sz="4800" b="1" dirty="0" smtClean="0">
                <a:solidFill>
                  <a:srgbClr val="FF0000"/>
                </a:solidFill>
                <a:latin typeface="Adobe Garamond Pro Bold" pitchFamily="18" charset="0"/>
              </a:rPr>
              <a:t>Die TSB Bewertung beginnt mit der Übung </a:t>
            </a:r>
          </a:p>
          <a:p>
            <a:endParaRPr lang="de-AT" altLang="de-DE" sz="4800" b="1" dirty="0">
              <a:solidFill>
                <a:srgbClr val="FF0000"/>
              </a:solidFill>
              <a:latin typeface="Adobe Garamond Pro Bold" pitchFamily="18" charset="0"/>
            </a:endParaRPr>
          </a:p>
          <a:p>
            <a:r>
              <a:rPr lang="de-AT" altLang="de-DE" sz="4800" b="1" dirty="0" smtClean="0">
                <a:solidFill>
                  <a:srgbClr val="FF0000"/>
                </a:solidFill>
                <a:latin typeface="Adobe Garamond Pro Bold" pitchFamily="18" charset="0"/>
              </a:rPr>
              <a:t>„ Stellen und Verbellen „</a:t>
            </a:r>
            <a:endParaRPr lang="de-AT" altLang="de-DE" sz="5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3866681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042746609"/>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660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38</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DISQUALIFIKATION</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FF0000"/>
                </a:solidFill>
                <a:latin typeface="Adobe Garamond Pro Bold" pitchFamily="18" charset="0"/>
              </a:rPr>
              <a:t>wegen Verhaltensmangel</a:t>
            </a:r>
          </a:p>
          <a:p>
            <a:r>
              <a:rPr lang="de-AT" altLang="de-DE" sz="4800" b="1" dirty="0" smtClean="0">
                <a:solidFill>
                  <a:srgbClr val="FF0000"/>
                </a:solidFill>
                <a:latin typeface="Adobe Garamond Pro Bold" pitchFamily="18" charset="0"/>
              </a:rPr>
              <a:t> </a:t>
            </a:r>
            <a:r>
              <a:rPr lang="de-AT" altLang="de-DE" sz="2800" b="1" dirty="0" smtClean="0">
                <a:latin typeface="Adobe Garamond Pro Bold" pitchFamily="18" charset="0"/>
              </a:rPr>
              <a:t>Ein Hund, der zu irgendeiner Zeit während des Wettkampfes ( vor, während oder nach der eigenen Vorführung ) Personen oder andere Hunde beißt, versucht zu beißen, attackiert oder versucht zu </a:t>
            </a:r>
            <a:r>
              <a:rPr lang="de-AT" altLang="de-DE" sz="2800" b="1" dirty="0" err="1" smtClean="0">
                <a:latin typeface="Adobe Garamond Pro Bold" pitchFamily="18" charset="0"/>
              </a:rPr>
              <a:t>attackieren,wird</a:t>
            </a:r>
            <a:r>
              <a:rPr lang="de-AT" altLang="de-DE" sz="2800" b="1" dirty="0" smtClean="0">
                <a:latin typeface="Adobe Garamond Pro Bold" pitchFamily="18" charset="0"/>
              </a:rPr>
              <a:t> vom Wettkampf disqualifiziert.</a:t>
            </a:r>
          </a:p>
          <a:p>
            <a:endParaRPr lang="de-AT" altLang="de-DE" sz="2800" b="1" dirty="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Alle Punkte werden entzogen.</a:t>
            </a:r>
            <a:r>
              <a:rPr lang="de-AT" altLang="de-DE" sz="2800" b="1" dirty="0" smtClean="0">
                <a:latin typeface="Adobe Garamond Pro Bold" pitchFamily="18" charset="0"/>
              </a:rPr>
              <a:t> Bei einem zweitägigen Event erstreckt sich die Disqualifikation auch auf den zweiten Tag</a:t>
            </a:r>
            <a:endParaRPr lang="de-AT" altLang="de-DE" sz="4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42123333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080831315"/>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763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39</a:t>
            </a:fld>
            <a:endParaRPr lang="de-DE"/>
          </a:p>
        </p:txBody>
      </p:sp>
      <p:sp>
        <p:nvSpPr>
          <p:cNvPr id="4" name="Textfeld 3"/>
          <p:cNvSpPr txBox="1"/>
          <p:nvPr/>
        </p:nvSpPr>
        <p:spPr>
          <a:xfrm>
            <a:off x="1563507" y="265639"/>
            <a:ext cx="6264696" cy="769441"/>
          </a:xfrm>
          <a:prstGeom prst="rect">
            <a:avLst/>
          </a:prstGeom>
          <a:noFill/>
        </p:spPr>
        <p:txBody>
          <a:bodyPr wrap="square" rtlCol="0">
            <a:spAutoFit/>
          </a:bodyPr>
          <a:lstStyle/>
          <a:p>
            <a:pPr algn="ctr"/>
            <a:r>
              <a:rPr lang="de-DE" sz="4400" b="1" dirty="0" smtClean="0"/>
              <a:t>DISQUALIFIKATION</a:t>
            </a:r>
            <a:endParaRPr lang="de-DE" sz="44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FF0000"/>
                </a:solidFill>
                <a:latin typeface="Adobe Garamond Pro Bold" pitchFamily="18" charset="0"/>
              </a:rPr>
              <a:t>wegen Verhaltensmangel</a:t>
            </a:r>
          </a:p>
          <a:p>
            <a:r>
              <a:rPr lang="de-AT" altLang="de-DE" sz="4800" b="1" dirty="0" smtClean="0">
                <a:solidFill>
                  <a:srgbClr val="FF0000"/>
                </a:solidFill>
                <a:latin typeface="Adobe Garamond Pro Bold" pitchFamily="18" charset="0"/>
              </a:rPr>
              <a:t> </a:t>
            </a:r>
            <a:r>
              <a:rPr lang="de-AT" altLang="de-DE" sz="2800" b="1" dirty="0" smtClean="0">
                <a:latin typeface="Adobe Garamond Pro Bold" pitchFamily="18" charset="0"/>
              </a:rPr>
              <a:t> </a:t>
            </a:r>
            <a:r>
              <a:rPr lang="de-AT" altLang="de-DE" sz="2800" b="1" dirty="0" smtClean="0">
                <a:solidFill>
                  <a:srgbClr val="FF0000"/>
                </a:solidFill>
                <a:latin typeface="Adobe Garamond Pro Bold" pitchFamily="18" charset="0"/>
              </a:rPr>
              <a:t>Hundeführer derartiger Hunde haben vor dem nächsten Start bei einer Prüfung oder bei einem Turnier nachzuweisen, dass das Team erneut erfolgreich an einer BH/VT Prüfung teilgenommen haben</a:t>
            </a:r>
          </a:p>
          <a:p>
            <a:endParaRPr lang="de-AT" altLang="de-DE" sz="2800" b="1" dirty="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Eintrag: DIS wegen mangelhafter Sozialverträglichkeit</a:t>
            </a:r>
          </a:p>
          <a:p>
            <a:r>
              <a:rPr lang="de-AT" altLang="de-DE" sz="2800" b="1" dirty="0">
                <a:solidFill>
                  <a:srgbClr val="FF0000"/>
                </a:solidFill>
                <a:latin typeface="Adobe Garamond Pro Bold" pitchFamily="18" charset="0"/>
              </a:rPr>
              <a:t> </a:t>
            </a:r>
            <a:r>
              <a:rPr lang="de-AT" altLang="de-DE" sz="2800" b="1" dirty="0" smtClean="0">
                <a:solidFill>
                  <a:srgbClr val="FF0000"/>
                </a:solidFill>
                <a:latin typeface="Adobe Garamond Pro Bold" pitchFamily="18" charset="0"/>
              </a:rPr>
              <a:t>              </a:t>
            </a:r>
            <a:r>
              <a:rPr lang="de-AT" altLang="de-DE" sz="2800" b="1" dirty="0" smtClean="0">
                <a:latin typeface="Adobe Garamond Pro Bold" pitchFamily="18" charset="0"/>
              </a:rPr>
              <a:t>in alle dem LR bekannten Leistungsnachweisen/Ahnentafeln</a:t>
            </a:r>
            <a:endParaRPr lang="de-AT" altLang="de-DE" sz="4400" b="1" dirty="0" smtClean="0">
              <a:solidFill>
                <a:srgbClr val="FF0000"/>
              </a:solidFill>
              <a:latin typeface="Adobe Garamond Pro Bold" pitchFamily="18" charset="0"/>
            </a:endParaRPr>
          </a:p>
        </p:txBody>
      </p:sp>
    </p:spTree>
    <p:extLst>
      <p:ext uri="{BB962C8B-B14F-4D97-AF65-F5344CB8AC3E}">
        <p14:creationId xmlns:p14="http://schemas.microsoft.com/office/powerpoint/2010/main" val="1785275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481530805"/>
              </p:ext>
            </p:extLst>
          </p:nvPr>
        </p:nvGraphicFramePr>
        <p:xfrm>
          <a:off x="11113" y="96772"/>
          <a:ext cx="9144000" cy="6858000"/>
        </p:xfrm>
        <a:graphic>
          <a:graphicData uri="http://schemas.openxmlformats.org/presentationml/2006/ole">
            <mc:AlternateContent xmlns:mc="http://schemas.openxmlformats.org/markup-compatibility/2006">
              <mc:Choice xmlns:v="urn:schemas-microsoft-com:vml" Requires="v">
                <p:oleObj spid="_x0000_s619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9677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1" name="Rectangle 5"/>
          <p:cNvSpPr>
            <a:spLocks noChangeArrowheads="1"/>
          </p:cNvSpPr>
          <p:nvPr/>
        </p:nvSpPr>
        <p:spPr bwMode="auto">
          <a:xfrm>
            <a:off x="468313" y="947410"/>
            <a:ext cx="8156575"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indent="-571500">
              <a:buFont typeface="Arial" panose="020B0604020202020204" pitchFamily="34" charset="0"/>
              <a:buChar char="•"/>
            </a:pPr>
            <a:r>
              <a:rPr lang="de-AT" altLang="de-DE" sz="4000" b="1" dirty="0" smtClean="0">
                <a:solidFill>
                  <a:srgbClr val="000000"/>
                </a:solidFill>
                <a:latin typeface="Adobe Garamond Pro Bold" pitchFamily="18" charset="0"/>
              </a:rPr>
              <a:t>größtmögliche Harmonie zwischen Mensch und Hund</a:t>
            </a:r>
          </a:p>
          <a:p>
            <a:pPr marL="571500" indent="-571500">
              <a:buFont typeface="Arial" panose="020B0604020202020204" pitchFamily="34" charset="0"/>
              <a:buChar char="•"/>
            </a:pPr>
            <a:r>
              <a:rPr lang="de-AT" altLang="de-DE" sz="4000" b="1" dirty="0" smtClean="0">
                <a:solidFill>
                  <a:srgbClr val="000000"/>
                </a:solidFill>
                <a:latin typeface="Adobe Garamond Pro Bold" pitchFamily="18" charset="0"/>
              </a:rPr>
              <a:t>Vermittlung von Lerninhalten unter</a:t>
            </a:r>
          </a:p>
          <a:p>
            <a:pPr marL="571500" indent="-571500">
              <a:buFont typeface="Arial" panose="020B0604020202020204" pitchFamily="34" charset="0"/>
              <a:buChar char="•"/>
            </a:pPr>
            <a:r>
              <a:rPr lang="de-AT" altLang="de-DE" sz="4000" b="1" dirty="0" smtClean="0">
                <a:solidFill>
                  <a:srgbClr val="000000"/>
                </a:solidFill>
                <a:latin typeface="Adobe Garamond Pro Bold" pitchFamily="18" charset="0"/>
              </a:rPr>
              <a:t>Gesicherten Erkenntnissen der Verhaltenswissenschaften und Kynologie</a:t>
            </a:r>
          </a:p>
          <a:p>
            <a:pPr marL="571500" indent="-571500">
              <a:buFont typeface="Arial" panose="020B0604020202020204" pitchFamily="34" charset="0"/>
              <a:buChar char="•"/>
            </a:pPr>
            <a:r>
              <a:rPr lang="de-AT" altLang="de-DE" sz="4000" b="1" dirty="0" smtClean="0">
                <a:solidFill>
                  <a:srgbClr val="000000"/>
                </a:solidFill>
                <a:latin typeface="Adobe Garamond Pro Bold" pitchFamily="18" charset="0"/>
              </a:rPr>
              <a:t>gewaltfreie und positive Lernmethoden </a:t>
            </a:r>
            <a:endParaRPr lang="de-AT" altLang="de-DE" sz="8000" b="1" dirty="0" smtClean="0">
              <a:solidFill>
                <a:srgbClr val="000000"/>
              </a:solidFill>
              <a:latin typeface="Adobe Garamond Pro Bold" pitchFamily="18" charset="0"/>
            </a:endParaRPr>
          </a:p>
          <a:p>
            <a:r>
              <a:rPr lang="de-AT" altLang="de-DE" sz="8000" b="1" dirty="0" smtClean="0">
                <a:solidFill>
                  <a:srgbClr val="000099"/>
                </a:solidFill>
                <a:latin typeface="Adobe Garamond Pro Bold" pitchFamily="18" charset="0"/>
              </a:rPr>
              <a:t>      </a:t>
            </a:r>
            <a:endParaRPr lang="de-AT" altLang="de-DE" sz="8000" b="1" dirty="0">
              <a:solidFill>
                <a:srgbClr val="000099"/>
              </a:solidFill>
              <a:latin typeface="Adobe Garamond Pro Bold" pitchFamily="18" charset="0"/>
            </a:endParaRPr>
          </a:p>
        </p:txBody>
      </p:sp>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4" name="Fußzeilenplatzhalter 3"/>
          <p:cNvSpPr>
            <a:spLocks noGrp="1"/>
          </p:cNvSpPr>
          <p:nvPr>
            <p:ph type="ftr" sz="quarter" idx="11"/>
          </p:nvPr>
        </p:nvSpPr>
        <p:spPr/>
        <p:txBody>
          <a:bodyPr/>
          <a:lstStyle/>
          <a:p>
            <a:r>
              <a:rPr lang="de-DE" smtClean="0"/>
              <a:t>@Bruno Kastelic-Sakoparnig</a:t>
            </a:r>
            <a:endParaRPr lang="de-DE"/>
          </a:p>
        </p:txBody>
      </p:sp>
      <p:sp>
        <p:nvSpPr>
          <p:cNvPr id="5" name="Foliennummernplatzhalter 4"/>
          <p:cNvSpPr>
            <a:spLocks noGrp="1"/>
          </p:cNvSpPr>
          <p:nvPr>
            <p:ph type="sldNum" sz="quarter" idx="12"/>
          </p:nvPr>
        </p:nvSpPr>
        <p:spPr/>
        <p:txBody>
          <a:bodyPr/>
          <a:lstStyle/>
          <a:p>
            <a:fld id="{F9CCD0ED-86BA-4898-8C23-89556284E709}" type="slidenum">
              <a:rPr lang="de-DE" smtClean="0"/>
              <a:t>4</a:t>
            </a:fld>
            <a:endParaRPr lang="de-DE"/>
          </a:p>
        </p:txBody>
      </p:sp>
    </p:spTree>
    <p:extLst>
      <p:ext uri="{BB962C8B-B14F-4D97-AF65-F5344CB8AC3E}">
        <p14:creationId xmlns:p14="http://schemas.microsoft.com/office/powerpoint/2010/main" val="1367929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140740724"/>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865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40</a:t>
            </a:fld>
            <a:endParaRPr lang="de-DE"/>
          </a:p>
        </p:txBody>
      </p:sp>
      <p:sp>
        <p:nvSpPr>
          <p:cNvPr id="4" name="Textfeld 3"/>
          <p:cNvSpPr txBox="1"/>
          <p:nvPr/>
        </p:nvSpPr>
        <p:spPr>
          <a:xfrm>
            <a:off x="1115616" y="265639"/>
            <a:ext cx="6712587" cy="707886"/>
          </a:xfrm>
          <a:prstGeom prst="rect">
            <a:avLst/>
          </a:prstGeom>
          <a:noFill/>
        </p:spPr>
        <p:txBody>
          <a:bodyPr wrap="square" rtlCol="0">
            <a:spAutoFit/>
          </a:bodyPr>
          <a:lstStyle/>
          <a:p>
            <a:pPr algn="ctr"/>
            <a:r>
              <a:rPr lang="de-DE" sz="4000" b="1" dirty="0" smtClean="0"/>
              <a:t>ABBRUCH wegen Krankheit</a:t>
            </a:r>
            <a:endParaRPr lang="de-DE" sz="40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latin typeface="Adobe Garamond Pro Bold" pitchFamily="18" charset="0"/>
              </a:rPr>
              <a:t>Meldet der HF seinen Hund nach einer bereits abgelegten Disziplin krank, so erfolgt ein Eintrag in die Prüfungsunterlagen „ Abbruch wegen Krankheit“</a:t>
            </a:r>
          </a:p>
        </p:txBody>
      </p:sp>
    </p:spTree>
    <p:extLst>
      <p:ext uri="{BB962C8B-B14F-4D97-AF65-F5344CB8AC3E}">
        <p14:creationId xmlns:p14="http://schemas.microsoft.com/office/powerpoint/2010/main" val="4034114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861267378"/>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6967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41</a:t>
            </a:fld>
            <a:endParaRPr lang="de-DE"/>
          </a:p>
        </p:txBody>
      </p:sp>
      <p:sp>
        <p:nvSpPr>
          <p:cNvPr id="4" name="Textfeld 3"/>
          <p:cNvSpPr txBox="1"/>
          <p:nvPr/>
        </p:nvSpPr>
        <p:spPr>
          <a:xfrm>
            <a:off x="1115616" y="265639"/>
            <a:ext cx="6712587" cy="707886"/>
          </a:xfrm>
          <a:prstGeom prst="rect">
            <a:avLst/>
          </a:prstGeom>
          <a:noFill/>
        </p:spPr>
        <p:txBody>
          <a:bodyPr wrap="square" rtlCol="0">
            <a:spAutoFit/>
          </a:bodyPr>
          <a:lstStyle/>
          <a:p>
            <a:pPr algn="ctr"/>
            <a:r>
              <a:rPr lang="de-DE" sz="4000" b="1" dirty="0" smtClean="0"/>
              <a:t>ABBRUCH wegen Krankheit</a:t>
            </a:r>
            <a:endParaRPr lang="de-DE" sz="40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latin typeface="Adobe Garamond Pro Bold" pitchFamily="18" charset="0"/>
              </a:rPr>
              <a:t> Die bis dahin erreichten Punkte bleiben erhalten, ein Prädikat wird nicht vergeben.</a:t>
            </a:r>
          </a:p>
          <a:p>
            <a:endParaRPr lang="de-AT" altLang="de-DE" sz="3600" b="1" dirty="0">
              <a:latin typeface="Adobe Garamond Pro Bold" pitchFamily="18" charset="0"/>
            </a:endParaRPr>
          </a:p>
          <a:p>
            <a:r>
              <a:rPr lang="de-AT" altLang="de-DE" sz="3600" b="1" dirty="0" smtClean="0">
                <a:latin typeface="Adobe Garamond Pro Bold" pitchFamily="18" charset="0"/>
              </a:rPr>
              <a:t>Punkte müssen ins Leistungsheft eingetragen werden</a:t>
            </a:r>
          </a:p>
        </p:txBody>
      </p:sp>
    </p:spTree>
    <p:extLst>
      <p:ext uri="{BB962C8B-B14F-4D97-AF65-F5344CB8AC3E}">
        <p14:creationId xmlns:p14="http://schemas.microsoft.com/office/powerpoint/2010/main" val="22359830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136917253"/>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7070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42</a:t>
            </a:fld>
            <a:endParaRPr lang="de-DE"/>
          </a:p>
        </p:txBody>
      </p:sp>
      <p:sp>
        <p:nvSpPr>
          <p:cNvPr id="4" name="Textfeld 3"/>
          <p:cNvSpPr txBox="1"/>
          <p:nvPr/>
        </p:nvSpPr>
        <p:spPr>
          <a:xfrm>
            <a:off x="1115616" y="265639"/>
            <a:ext cx="6712587" cy="707886"/>
          </a:xfrm>
          <a:prstGeom prst="rect">
            <a:avLst/>
          </a:prstGeom>
          <a:noFill/>
        </p:spPr>
        <p:txBody>
          <a:bodyPr wrap="square" rtlCol="0">
            <a:spAutoFit/>
          </a:bodyPr>
          <a:lstStyle/>
          <a:p>
            <a:pPr algn="ctr"/>
            <a:r>
              <a:rPr lang="de-DE" sz="4000" b="1" dirty="0" smtClean="0"/>
              <a:t>IDENTITÄTSKONTROLLE</a:t>
            </a:r>
            <a:endParaRPr lang="de-DE" sz="40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Bei Unstimmigkeiten/Unleserlichkeit ist in den Prüfungsunterlagen ein entsprechender Vermerk einzutragen</a:t>
            </a:r>
          </a:p>
          <a:p>
            <a:r>
              <a:rPr lang="de-AT" altLang="de-DE" sz="3600" b="1" dirty="0" smtClean="0">
                <a:latin typeface="Adobe Garamond Pro Bold" pitchFamily="18" charset="0"/>
              </a:rPr>
              <a:t>Der Hund darf vorgeführt werden, wenn glaubhaft gemacht werden kann, dass der Hund </a:t>
            </a:r>
            <a:r>
              <a:rPr lang="de-AT" altLang="de-DE" sz="3600" b="1" dirty="0" err="1" smtClean="0">
                <a:latin typeface="Adobe Garamond Pro Bold" pitchFamily="18" charset="0"/>
              </a:rPr>
              <a:t>gechipt</a:t>
            </a:r>
            <a:r>
              <a:rPr lang="de-AT" altLang="de-DE" sz="3600" b="1" dirty="0" smtClean="0">
                <a:latin typeface="Adobe Garamond Pro Bold" pitchFamily="18" charset="0"/>
              </a:rPr>
              <a:t> wurde</a:t>
            </a:r>
          </a:p>
        </p:txBody>
      </p:sp>
      <p:sp>
        <p:nvSpPr>
          <p:cNvPr id="5" name="Pfeil nach rechts 4"/>
          <p:cNvSpPr/>
          <p:nvPr/>
        </p:nvSpPr>
        <p:spPr>
          <a:xfrm>
            <a:off x="107504" y="3501008"/>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962024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851765608"/>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7172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43</a:t>
            </a:fld>
            <a:endParaRPr lang="de-DE"/>
          </a:p>
        </p:txBody>
      </p:sp>
      <p:sp>
        <p:nvSpPr>
          <p:cNvPr id="4" name="Textfeld 3"/>
          <p:cNvSpPr txBox="1"/>
          <p:nvPr/>
        </p:nvSpPr>
        <p:spPr>
          <a:xfrm>
            <a:off x="1115616" y="265639"/>
            <a:ext cx="6712587" cy="707886"/>
          </a:xfrm>
          <a:prstGeom prst="rect">
            <a:avLst/>
          </a:prstGeom>
          <a:noFill/>
        </p:spPr>
        <p:txBody>
          <a:bodyPr wrap="square" rtlCol="0">
            <a:spAutoFit/>
          </a:bodyPr>
          <a:lstStyle/>
          <a:p>
            <a:pPr algn="ctr"/>
            <a:r>
              <a:rPr lang="de-DE" sz="4000" b="1" dirty="0" smtClean="0"/>
              <a:t>IDENTITÄTSKONTROLLE</a:t>
            </a:r>
            <a:endParaRPr lang="de-DE" sz="40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Hunde, deren Identität nicht eindeutig feststellbar ist, dürfen an keiner Leistungsveranstaltung teilnehmen.</a:t>
            </a:r>
          </a:p>
          <a:p>
            <a:r>
              <a:rPr lang="de-AT" altLang="de-DE" sz="3200" b="1" dirty="0" smtClean="0">
                <a:latin typeface="Adobe Garamond Pro Bold" pitchFamily="18" charset="0"/>
              </a:rPr>
              <a:t>Wird der Chip durch den LR nicht gefunden, so weist di3eser den HF an, die Chipkontrolle selber vorzunehmen</a:t>
            </a:r>
          </a:p>
        </p:txBody>
      </p:sp>
      <p:sp>
        <p:nvSpPr>
          <p:cNvPr id="5" name="Pfeil nach rechts 4"/>
          <p:cNvSpPr/>
          <p:nvPr/>
        </p:nvSpPr>
        <p:spPr>
          <a:xfrm>
            <a:off x="107504" y="3501008"/>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9374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178240478"/>
              </p:ext>
            </p:extLst>
          </p:nvPr>
        </p:nvGraphicFramePr>
        <p:xfrm>
          <a:off x="11113" y="-2526"/>
          <a:ext cx="9144000" cy="6858000"/>
        </p:xfrm>
        <a:graphic>
          <a:graphicData uri="http://schemas.openxmlformats.org/presentationml/2006/ole">
            <mc:AlternateContent xmlns:mc="http://schemas.openxmlformats.org/markup-compatibility/2006">
              <mc:Choice xmlns:v="urn:schemas-microsoft-com:vml" Requires="v">
                <p:oleObj spid="_x0000_s7275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252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44</a:t>
            </a:fld>
            <a:endParaRPr lang="de-DE"/>
          </a:p>
        </p:txBody>
      </p:sp>
      <p:sp>
        <p:nvSpPr>
          <p:cNvPr id="4" name="Textfeld 3"/>
          <p:cNvSpPr txBox="1"/>
          <p:nvPr/>
        </p:nvSpPr>
        <p:spPr>
          <a:xfrm>
            <a:off x="1115616" y="265639"/>
            <a:ext cx="6712587" cy="707886"/>
          </a:xfrm>
          <a:prstGeom prst="rect">
            <a:avLst/>
          </a:prstGeom>
          <a:noFill/>
        </p:spPr>
        <p:txBody>
          <a:bodyPr wrap="square" rtlCol="0">
            <a:spAutoFit/>
          </a:bodyPr>
          <a:lstStyle/>
          <a:p>
            <a:pPr algn="ctr"/>
            <a:r>
              <a:rPr lang="de-DE" sz="4000" b="1" dirty="0" smtClean="0"/>
              <a:t>IDENTITÄTSKONTROLLE</a:t>
            </a:r>
            <a:endParaRPr lang="de-DE" sz="40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  Eine </a:t>
            </a:r>
            <a:r>
              <a:rPr lang="de-AT" altLang="de-DE" sz="3600" b="1" dirty="0" err="1" smtClean="0">
                <a:solidFill>
                  <a:srgbClr val="FF0000"/>
                </a:solidFill>
                <a:latin typeface="Adobe Garamond Pro Bold" pitchFamily="18" charset="0"/>
              </a:rPr>
              <a:t>anschliessende</a:t>
            </a:r>
            <a:r>
              <a:rPr lang="de-AT" altLang="de-DE" sz="3600" b="1" dirty="0" smtClean="0">
                <a:solidFill>
                  <a:srgbClr val="FF0000"/>
                </a:solidFill>
                <a:latin typeface="Adobe Garamond Pro Bold" pitchFamily="18" charset="0"/>
              </a:rPr>
              <a:t> Kontrolle durch den LR ist dann nochmals vorzunehmen.</a:t>
            </a:r>
          </a:p>
          <a:p>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Es ist verpflichtend, dass der LR den Hund z.B.: mit dem Chiplesegerät berühren darf</a:t>
            </a:r>
            <a:endParaRPr lang="de-AT" altLang="de-DE" sz="3200" b="1" dirty="0" smtClean="0">
              <a:latin typeface="Adobe Garamond Pro Bold" pitchFamily="18" charset="0"/>
            </a:endParaRPr>
          </a:p>
        </p:txBody>
      </p:sp>
      <p:sp>
        <p:nvSpPr>
          <p:cNvPr id="5" name="Pfeil nach rechts 4"/>
          <p:cNvSpPr/>
          <p:nvPr/>
        </p:nvSpPr>
        <p:spPr>
          <a:xfrm>
            <a:off x="107504" y="3501008"/>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98205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64269473"/>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7377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45</a:t>
            </a:fld>
            <a:endParaRPr lang="de-DE"/>
          </a:p>
        </p:txBody>
      </p:sp>
      <p:sp>
        <p:nvSpPr>
          <p:cNvPr id="4" name="Textfeld 3"/>
          <p:cNvSpPr txBox="1"/>
          <p:nvPr/>
        </p:nvSpPr>
        <p:spPr>
          <a:xfrm>
            <a:off x="1083684" y="265639"/>
            <a:ext cx="6712587" cy="707886"/>
          </a:xfrm>
          <a:prstGeom prst="rect">
            <a:avLst/>
          </a:prstGeom>
          <a:noFill/>
        </p:spPr>
        <p:txBody>
          <a:bodyPr wrap="square" rtlCol="0">
            <a:spAutoFit/>
          </a:bodyPr>
          <a:lstStyle/>
          <a:p>
            <a:pPr algn="ctr"/>
            <a:r>
              <a:rPr lang="de-DE" sz="4000" b="1" dirty="0" smtClean="0"/>
              <a:t>HELFERBESTIMMUNGEN</a:t>
            </a:r>
            <a:endParaRPr lang="de-DE" sz="40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Ein einmaliger Helferwechsel ist zugelassen, wenn der HL selbst Teilnehmer an einer Vereinsprüfung ist</a:t>
            </a:r>
          </a:p>
          <a:p>
            <a:endParaRPr lang="de-AT" altLang="de-DE" sz="3200" b="1" dirty="0" smtClean="0">
              <a:solidFill>
                <a:srgbClr val="FF0000"/>
              </a:solidFill>
              <a:latin typeface="Adobe Garamond Pro Bold" pitchFamily="18" charset="0"/>
            </a:endParaRPr>
          </a:p>
        </p:txBody>
      </p:sp>
      <p:sp>
        <p:nvSpPr>
          <p:cNvPr id="5" name="Pfeil nach rechts 4"/>
          <p:cNvSpPr/>
          <p:nvPr/>
        </p:nvSpPr>
        <p:spPr>
          <a:xfrm>
            <a:off x="107504" y="3501008"/>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28668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9841649"/>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7479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46</a:t>
            </a:fld>
            <a:endParaRPr lang="de-DE"/>
          </a:p>
        </p:txBody>
      </p:sp>
      <p:sp>
        <p:nvSpPr>
          <p:cNvPr id="4" name="Textfeld 3"/>
          <p:cNvSpPr txBox="1"/>
          <p:nvPr/>
        </p:nvSpPr>
        <p:spPr>
          <a:xfrm>
            <a:off x="1083684" y="265639"/>
            <a:ext cx="6712587" cy="707886"/>
          </a:xfrm>
          <a:prstGeom prst="rect">
            <a:avLst/>
          </a:prstGeom>
          <a:noFill/>
        </p:spPr>
        <p:txBody>
          <a:bodyPr wrap="square" rtlCol="0">
            <a:spAutoFit/>
          </a:bodyPr>
          <a:lstStyle/>
          <a:p>
            <a:pPr algn="ctr"/>
            <a:r>
              <a:rPr lang="de-DE" sz="4000" b="1" dirty="0" smtClean="0"/>
              <a:t>Maulkorbpflicht</a:t>
            </a:r>
            <a:endParaRPr lang="de-DE" sz="4000" b="1" dirty="0"/>
          </a:p>
        </p:txBody>
      </p:sp>
      <p:sp>
        <p:nvSpPr>
          <p:cNvPr id="6" name="Pfeil nach rechts 5"/>
          <p:cNvSpPr/>
          <p:nvPr/>
        </p:nvSpPr>
        <p:spPr>
          <a:xfrm>
            <a:off x="223082" y="1846420"/>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BH/VT:</a:t>
            </a:r>
          </a:p>
          <a:p>
            <a:r>
              <a:rPr lang="de-AT" altLang="de-DE" sz="3200" b="1" dirty="0" smtClean="0">
                <a:latin typeface="Adobe Garamond Pro Bold" pitchFamily="18" charset="0"/>
              </a:rPr>
              <a:t>Die in den einzelnen Ländern ergangenen Verordnungen zum Führen der Hunde in der Öffentlichkeit sind zu beachten</a:t>
            </a:r>
          </a:p>
          <a:p>
            <a:r>
              <a:rPr lang="de-AT" altLang="de-DE" sz="2800" b="1" dirty="0" smtClean="0">
                <a:latin typeface="Adobe Garamond Pro Bold" pitchFamily="18" charset="0"/>
              </a:rPr>
              <a:t>HF, die mit ihren Hunden an entsprechende </a:t>
            </a:r>
            <a:r>
              <a:rPr lang="de-AT" altLang="de-DE" sz="2800" b="1" dirty="0" err="1" smtClean="0">
                <a:latin typeface="Adobe Garamond Pro Bold" pitchFamily="18" charset="0"/>
              </a:rPr>
              <a:t>Rgelungen</a:t>
            </a:r>
            <a:r>
              <a:rPr lang="de-AT" altLang="de-DE" sz="2800" b="1" dirty="0" smtClean="0">
                <a:latin typeface="Adobe Garamond Pro Bold" pitchFamily="18" charset="0"/>
              </a:rPr>
              <a:t> gebunden sind, dürfen diese z.B. im Verkehrsteil der BH/VT-Prüfung auch mit Maulkorb vorführen</a:t>
            </a:r>
          </a:p>
        </p:txBody>
      </p:sp>
      <p:sp>
        <p:nvSpPr>
          <p:cNvPr id="5" name="Pfeil nach rechts 4"/>
          <p:cNvSpPr/>
          <p:nvPr/>
        </p:nvSpPr>
        <p:spPr>
          <a:xfrm>
            <a:off x="164626" y="378904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50620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97076301"/>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7582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47</a:t>
            </a:fld>
            <a:endParaRPr lang="de-DE"/>
          </a:p>
        </p:txBody>
      </p:sp>
      <p:sp>
        <p:nvSpPr>
          <p:cNvPr id="4" name="Textfeld 3"/>
          <p:cNvSpPr txBox="1"/>
          <p:nvPr/>
        </p:nvSpPr>
        <p:spPr>
          <a:xfrm>
            <a:off x="1083684" y="265639"/>
            <a:ext cx="6712587" cy="707886"/>
          </a:xfrm>
          <a:prstGeom prst="rect">
            <a:avLst/>
          </a:prstGeom>
          <a:noFill/>
        </p:spPr>
        <p:txBody>
          <a:bodyPr wrap="square" rtlCol="0">
            <a:spAutoFit/>
          </a:bodyPr>
          <a:lstStyle/>
          <a:p>
            <a:pPr algn="ctr"/>
            <a:r>
              <a:rPr lang="de-DE" sz="4000" b="1" dirty="0" smtClean="0"/>
              <a:t>BH Bewertung</a:t>
            </a:r>
            <a:endParaRPr lang="de-DE" sz="4000" b="1" dirty="0"/>
          </a:p>
        </p:txBody>
      </p:sp>
      <p:sp>
        <p:nvSpPr>
          <p:cNvPr id="6" name="Pfeil nach rechts 5"/>
          <p:cNvSpPr/>
          <p:nvPr/>
        </p:nvSpPr>
        <p:spPr>
          <a:xfrm>
            <a:off x="136064" y="2830913"/>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Am Schluss der Prüfung:</a:t>
            </a:r>
          </a:p>
          <a:p>
            <a:endParaRPr lang="de-AT" altLang="de-DE" sz="3600" b="1" dirty="0">
              <a:latin typeface="Adobe Garamond Pro Bold" pitchFamily="18" charset="0"/>
            </a:endParaRPr>
          </a:p>
          <a:p>
            <a:pPr marL="457200" indent="-457200">
              <a:buFont typeface="Arial" panose="020B0604020202020204" pitchFamily="34" charset="0"/>
              <a:buChar char="•"/>
            </a:pPr>
            <a:r>
              <a:rPr lang="de-AT" altLang="de-DE" sz="2800" b="1" dirty="0" smtClean="0">
                <a:latin typeface="Adobe Garamond Pro Bold" pitchFamily="18" charset="0"/>
              </a:rPr>
              <a:t>Keine Punkte</a:t>
            </a:r>
          </a:p>
          <a:p>
            <a:pPr marL="457200" indent="-457200">
              <a:buFont typeface="Arial" panose="020B0604020202020204" pitchFamily="34" charset="0"/>
              <a:buChar char="•"/>
            </a:pPr>
            <a:r>
              <a:rPr lang="de-AT" altLang="de-DE" sz="2800" b="1" dirty="0" smtClean="0">
                <a:latin typeface="Adobe Garamond Pro Bold" pitchFamily="18" charset="0"/>
              </a:rPr>
              <a:t>Nur </a:t>
            </a:r>
            <a:r>
              <a:rPr lang="de-AT" altLang="de-DE" sz="2800" b="1" dirty="0">
                <a:latin typeface="Adobe Garamond Pro Bold" pitchFamily="18" charset="0"/>
              </a:rPr>
              <a:t>W</a:t>
            </a:r>
            <a:r>
              <a:rPr lang="de-AT" altLang="de-DE" sz="2800" b="1" dirty="0" smtClean="0">
                <a:latin typeface="Adobe Garamond Pro Bold" pitchFamily="18" charset="0"/>
              </a:rPr>
              <a:t>erturteil „bestanden“ oder „nicht bestanden“</a:t>
            </a:r>
          </a:p>
          <a:p>
            <a:pPr marL="457200" indent="-457200">
              <a:buFont typeface="Arial" panose="020B0604020202020204" pitchFamily="34" charset="0"/>
              <a:buChar char="•"/>
            </a:pPr>
            <a:endParaRPr lang="de-AT" altLang="de-DE" sz="2800" b="1" dirty="0">
              <a:latin typeface="Adobe Garamond Pro Bold" pitchFamily="18" charset="0"/>
            </a:endParaRPr>
          </a:p>
          <a:p>
            <a:pPr marL="457200" indent="-457200">
              <a:buFont typeface="Arial" panose="020B0604020202020204" pitchFamily="34" charset="0"/>
              <a:buChar char="•"/>
            </a:pPr>
            <a:r>
              <a:rPr lang="de-AT" altLang="de-DE" sz="2800" b="1" dirty="0">
                <a:solidFill>
                  <a:srgbClr val="FF0000"/>
                </a:solidFill>
                <a:latin typeface="Adobe Garamond Pro Bold" pitchFamily="18" charset="0"/>
              </a:rPr>
              <a:t>u</a:t>
            </a:r>
            <a:r>
              <a:rPr lang="de-AT" altLang="de-DE" sz="2800" b="1" dirty="0" smtClean="0">
                <a:solidFill>
                  <a:srgbClr val="FF0000"/>
                </a:solidFill>
                <a:latin typeface="Adobe Garamond Pro Bold" pitchFamily="18" charset="0"/>
              </a:rPr>
              <a:t>nd das Prädikat</a:t>
            </a:r>
          </a:p>
        </p:txBody>
      </p:sp>
      <p:sp>
        <p:nvSpPr>
          <p:cNvPr id="5" name="Pfeil nach rechts 4"/>
          <p:cNvSpPr/>
          <p:nvPr/>
        </p:nvSpPr>
        <p:spPr>
          <a:xfrm>
            <a:off x="164626" y="40910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64626" y="3206922"/>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097683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107399357"/>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7684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48</a:t>
            </a:fld>
            <a:endParaRPr lang="de-DE"/>
          </a:p>
        </p:txBody>
      </p:sp>
      <p:sp>
        <p:nvSpPr>
          <p:cNvPr id="4" name="Textfeld 3"/>
          <p:cNvSpPr txBox="1"/>
          <p:nvPr/>
        </p:nvSpPr>
        <p:spPr>
          <a:xfrm>
            <a:off x="1083684" y="265639"/>
            <a:ext cx="6712587" cy="707886"/>
          </a:xfrm>
          <a:prstGeom prst="rect">
            <a:avLst/>
          </a:prstGeom>
          <a:noFill/>
        </p:spPr>
        <p:txBody>
          <a:bodyPr wrap="square" rtlCol="0">
            <a:spAutoFit/>
          </a:bodyPr>
          <a:lstStyle/>
          <a:p>
            <a:pPr algn="ctr"/>
            <a:r>
              <a:rPr lang="de-DE" sz="4000" b="1" dirty="0" smtClean="0"/>
              <a:t>BH Bewertung</a:t>
            </a:r>
            <a:endParaRPr lang="de-DE" sz="4000" b="1" dirty="0"/>
          </a:p>
        </p:txBody>
      </p:sp>
      <p:sp>
        <p:nvSpPr>
          <p:cNvPr id="6" name="Pfeil nach rechts 5"/>
          <p:cNvSpPr/>
          <p:nvPr/>
        </p:nvSpPr>
        <p:spPr>
          <a:xfrm>
            <a:off x="136064" y="2830913"/>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Freifolge:</a:t>
            </a:r>
          </a:p>
          <a:p>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In der Freifolge wird keine Gruppenarbeit gezeigt.</a:t>
            </a:r>
          </a:p>
          <a:p>
            <a:r>
              <a:rPr lang="de-AT" altLang="de-DE" sz="3600" b="1" dirty="0" smtClean="0">
                <a:latin typeface="Adobe Garamond Pro Bold" pitchFamily="18" charset="0"/>
              </a:rPr>
              <a:t>HF geht direkt nach der Gruppe auf den Ausgangspunkt, leint ab und zeigt nachfolgend beschriebene Freifolge</a:t>
            </a:r>
            <a:endParaRPr lang="de-AT" altLang="de-DE" sz="2800" b="1" dirty="0" smtClean="0">
              <a:latin typeface="Adobe Garamond Pro Bold" pitchFamily="18" charset="0"/>
            </a:endParaRPr>
          </a:p>
        </p:txBody>
      </p:sp>
      <p:sp>
        <p:nvSpPr>
          <p:cNvPr id="5" name="Pfeil nach rechts 4"/>
          <p:cNvSpPr/>
          <p:nvPr/>
        </p:nvSpPr>
        <p:spPr>
          <a:xfrm>
            <a:off x="164626" y="40910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64626" y="3206922"/>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031299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926259243"/>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7786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49</a:t>
            </a:fld>
            <a:endParaRPr lang="de-DE"/>
          </a:p>
        </p:txBody>
      </p:sp>
      <p:sp>
        <p:nvSpPr>
          <p:cNvPr id="4" name="Textfeld 3"/>
          <p:cNvSpPr txBox="1"/>
          <p:nvPr/>
        </p:nvSpPr>
        <p:spPr>
          <a:xfrm>
            <a:off x="1083684" y="265639"/>
            <a:ext cx="6712587" cy="707886"/>
          </a:xfrm>
          <a:prstGeom prst="rect">
            <a:avLst/>
          </a:prstGeom>
          <a:noFill/>
        </p:spPr>
        <p:txBody>
          <a:bodyPr wrap="square" rtlCol="0">
            <a:spAutoFit/>
          </a:bodyPr>
          <a:lstStyle/>
          <a:p>
            <a:pPr algn="ctr"/>
            <a:r>
              <a:rPr lang="de-DE" sz="4000" b="1" dirty="0" smtClean="0"/>
              <a:t>BH Bewertung</a:t>
            </a:r>
            <a:endParaRPr lang="de-DE" sz="4000" b="1" dirty="0"/>
          </a:p>
        </p:txBody>
      </p:sp>
      <p:sp>
        <p:nvSpPr>
          <p:cNvPr id="6" name="Pfeil nach rechts 5"/>
          <p:cNvSpPr/>
          <p:nvPr/>
        </p:nvSpPr>
        <p:spPr>
          <a:xfrm>
            <a:off x="136064" y="2830913"/>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AT" altLang="de-DE" sz="40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  </a:t>
            </a:r>
            <a:r>
              <a:rPr lang="de-AT" altLang="de-DE" sz="3600" b="1" dirty="0" smtClean="0">
                <a:solidFill>
                  <a:srgbClr val="FF0000"/>
                </a:solidFill>
                <a:latin typeface="Adobe Garamond Pro Bold" pitchFamily="18" charset="0"/>
              </a:rPr>
              <a:t>Freifolge:</a:t>
            </a:r>
            <a:endParaRPr lang="de-AT" altLang="de-DE" sz="3600" b="1" dirty="0">
              <a:solidFill>
                <a:srgbClr val="FF0000"/>
              </a:solidFill>
              <a:latin typeface="Adobe Garamond Pro Bold" pitchFamily="18" charset="0"/>
            </a:endParaRPr>
          </a:p>
          <a:p>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50 Schritte geradeaus</a:t>
            </a:r>
          </a:p>
          <a:p>
            <a:r>
              <a:rPr lang="de-AT" altLang="de-DE" sz="3600" b="1" dirty="0" smtClean="0">
                <a:latin typeface="Adobe Garamond Pro Bold" pitchFamily="18" charset="0"/>
              </a:rPr>
              <a:t>Kehrtwendung</a:t>
            </a:r>
          </a:p>
          <a:p>
            <a:r>
              <a:rPr lang="de-AT" altLang="de-DE" sz="3600" b="1" dirty="0" smtClean="0">
                <a:latin typeface="Adobe Garamond Pro Bold" pitchFamily="18" charset="0"/>
              </a:rPr>
              <a:t>10-15 Schritte Normalschritt</a:t>
            </a:r>
          </a:p>
          <a:p>
            <a:r>
              <a:rPr lang="de-AT" altLang="de-DE" sz="3600" b="1" dirty="0" smtClean="0">
                <a:latin typeface="Adobe Garamond Pro Bold" pitchFamily="18" charset="0"/>
              </a:rPr>
              <a:t>10-15 Schritte Laufschritt</a:t>
            </a:r>
          </a:p>
          <a:p>
            <a:r>
              <a:rPr lang="de-AT" altLang="de-DE" sz="3600" b="1" dirty="0" smtClean="0">
                <a:latin typeface="Adobe Garamond Pro Bold" pitchFamily="18" charset="0"/>
              </a:rPr>
              <a:t>10-15 Schritte Langsamer Schritt</a:t>
            </a:r>
          </a:p>
          <a:p>
            <a:r>
              <a:rPr lang="de-AT" altLang="de-DE" sz="3600" b="1" dirty="0" smtClean="0">
                <a:latin typeface="Adobe Garamond Pro Bold" pitchFamily="18" charset="0"/>
              </a:rPr>
              <a:t>10-15 schritte Normalschritt</a:t>
            </a:r>
          </a:p>
          <a:p>
            <a:r>
              <a:rPr lang="de-AT" altLang="de-DE" sz="3600" b="1" dirty="0" smtClean="0">
                <a:latin typeface="Adobe Garamond Pro Bold" pitchFamily="18" charset="0"/>
              </a:rPr>
              <a:t>Grundstellung</a:t>
            </a:r>
            <a:endParaRPr lang="de-AT" altLang="de-DE" sz="2800" b="1" dirty="0" smtClean="0">
              <a:latin typeface="Adobe Garamond Pro Bold" pitchFamily="18" charset="0"/>
            </a:endParaRPr>
          </a:p>
        </p:txBody>
      </p:sp>
      <p:sp>
        <p:nvSpPr>
          <p:cNvPr id="5" name="Pfeil nach rechts 4"/>
          <p:cNvSpPr/>
          <p:nvPr/>
        </p:nvSpPr>
        <p:spPr>
          <a:xfrm>
            <a:off x="164626" y="40910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64626" y="3206922"/>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33333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030989988"/>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22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1" name="Rectangle 5"/>
          <p:cNvSpPr>
            <a:spLocks noChangeArrowheads="1"/>
          </p:cNvSpPr>
          <p:nvPr/>
        </p:nvSpPr>
        <p:spPr bwMode="auto">
          <a:xfrm>
            <a:off x="1115616" y="1052736"/>
            <a:ext cx="750927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571500" indent="-571500">
              <a:buFont typeface="Arial" panose="020B0604020202020204" pitchFamily="34" charset="0"/>
              <a:buChar char="•"/>
            </a:pPr>
            <a:r>
              <a:rPr lang="de-AT" altLang="de-DE" sz="4000" b="1" dirty="0" smtClean="0">
                <a:solidFill>
                  <a:srgbClr val="000000"/>
                </a:solidFill>
                <a:latin typeface="Adobe Garamond Pro Bold" pitchFamily="18" charset="0"/>
              </a:rPr>
              <a:t>nicht artgerechte Ausbildungsmethoden sind abzulehnen</a:t>
            </a:r>
          </a:p>
          <a:p>
            <a:pPr marL="571500" indent="-571500">
              <a:buFont typeface="Arial" panose="020B0604020202020204" pitchFamily="34" charset="0"/>
              <a:buChar char="•"/>
            </a:pPr>
            <a:r>
              <a:rPr lang="de-AT" altLang="de-DE" sz="4000" b="1" dirty="0" smtClean="0">
                <a:solidFill>
                  <a:srgbClr val="000000"/>
                </a:solidFill>
                <a:latin typeface="Adobe Garamond Pro Bold" pitchFamily="18" charset="0"/>
              </a:rPr>
              <a:t>Einsatz des Hundes im Sport muss sich an seinem Leistungsvermögen orientieren </a:t>
            </a:r>
            <a:endParaRPr lang="de-AT" altLang="de-DE" sz="8000" b="1" dirty="0" smtClean="0">
              <a:solidFill>
                <a:srgbClr val="000000"/>
              </a:solidFill>
              <a:latin typeface="Adobe Garamond Pro Bold" pitchFamily="18" charset="0"/>
            </a:endParaRPr>
          </a:p>
          <a:p>
            <a:r>
              <a:rPr lang="de-AT" altLang="de-DE" sz="8000" b="1" dirty="0" smtClean="0">
                <a:solidFill>
                  <a:srgbClr val="000099"/>
                </a:solidFill>
                <a:latin typeface="Adobe Garamond Pro Bold" pitchFamily="18" charset="0"/>
              </a:rPr>
              <a:t>      </a:t>
            </a:r>
            <a:endParaRPr lang="de-AT" altLang="de-DE" sz="8000" b="1" dirty="0">
              <a:solidFill>
                <a:srgbClr val="000099"/>
              </a:solidFill>
              <a:latin typeface="Adobe Garamond Pro Bold" pitchFamily="18" charset="0"/>
            </a:endParaRPr>
          </a:p>
        </p:txBody>
      </p:sp>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a:t>
            </a:fld>
            <a:endParaRPr lang="de-DE"/>
          </a:p>
        </p:txBody>
      </p:sp>
    </p:spTree>
    <p:extLst>
      <p:ext uri="{BB962C8B-B14F-4D97-AF65-F5344CB8AC3E}">
        <p14:creationId xmlns:p14="http://schemas.microsoft.com/office/powerpoint/2010/main" val="12881909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023570646"/>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7889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50</a:t>
            </a:fld>
            <a:endParaRPr lang="de-DE"/>
          </a:p>
        </p:txBody>
      </p:sp>
      <p:sp>
        <p:nvSpPr>
          <p:cNvPr id="4" name="Textfeld 3"/>
          <p:cNvSpPr txBox="1"/>
          <p:nvPr/>
        </p:nvSpPr>
        <p:spPr>
          <a:xfrm>
            <a:off x="1083684" y="265639"/>
            <a:ext cx="6712587" cy="707886"/>
          </a:xfrm>
          <a:prstGeom prst="rect">
            <a:avLst/>
          </a:prstGeom>
          <a:noFill/>
        </p:spPr>
        <p:txBody>
          <a:bodyPr wrap="square" rtlCol="0">
            <a:spAutoFit/>
          </a:bodyPr>
          <a:lstStyle/>
          <a:p>
            <a:pPr algn="ctr"/>
            <a:r>
              <a:rPr lang="de-DE" sz="4000" b="1" dirty="0" smtClean="0"/>
              <a:t>BH Bewertung</a:t>
            </a:r>
            <a:endParaRPr lang="de-DE" sz="4000" b="1" dirty="0"/>
          </a:p>
        </p:txBody>
      </p:sp>
      <p:sp>
        <p:nvSpPr>
          <p:cNvPr id="6" name="Pfeil nach rechts 5"/>
          <p:cNvSpPr/>
          <p:nvPr/>
        </p:nvSpPr>
        <p:spPr>
          <a:xfrm>
            <a:off x="136064" y="2830913"/>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Sitz/Platzübung</a:t>
            </a:r>
            <a:r>
              <a:rPr lang="de-AT" altLang="de-DE" sz="2800" b="1" dirty="0" smtClean="0">
                <a:latin typeface="Adobe Garamond Pro Bold" pitchFamily="18" charset="0"/>
              </a:rPr>
              <a:t>:</a:t>
            </a: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Nach 10-15 Schritte Entwicklung </a:t>
            </a:r>
            <a:r>
              <a:rPr lang="de-AT" altLang="de-DE" sz="3200" b="1" dirty="0" smtClean="0">
                <a:solidFill>
                  <a:srgbClr val="FF0000"/>
                </a:solidFill>
                <a:latin typeface="Adobe Garamond Pro Bold" pitchFamily="18" charset="0"/>
              </a:rPr>
              <a:t>darf der HF anhalten und ein HZ für Sitzen/Liegen geben</a:t>
            </a:r>
            <a:r>
              <a:rPr lang="de-AT" altLang="de-DE" sz="3200" b="1" dirty="0" smtClean="0">
                <a:latin typeface="Adobe Garamond Pro Bold" pitchFamily="18" charset="0"/>
              </a:rPr>
              <a:t>, bevor er sich vom Hund entfernt</a:t>
            </a:r>
          </a:p>
          <a:p>
            <a:endParaRPr lang="de-AT" altLang="de-DE" sz="3200" b="1" dirty="0">
              <a:latin typeface="Adobe Garamond Pro Bold" pitchFamily="18" charset="0"/>
            </a:endParaRPr>
          </a:p>
          <a:p>
            <a:r>
              <a:rPr lang="de-AT" altLang="de-DE" sz="3200" b="1" dirty="0" smtClean="0">
                <a:latin typeface="Adobe Garamond Pro Bold" pitchFamily="18" charset="0"/>
              </a:rPr>
              <a:t>Ebenfalls können beide Übungen aus der Bewegung oder im Wechsel gezeigt werden</a:t>
            </a:r>
            <a:endParaRPr lang="de-AT" altLang="de-DE" sz="3200" b="1" dirty="0">
              <a:latin typeface="Adobe Garamond Pro Bold" pitchFamily="18" charset="0"/>
            </a:endParaRPr>
          </a:p>
        </p:txBody>
      </p:sp>
      <p:sp>
        <p:nvSpPr>
          <p:cNvPr id="5" name="Pfeil nach rechts 4"/>
          <p:cNvSpPr/>
          <p:nvPr/>
        </p:nvSpPr>
        <p:spPr>
          <a:xfrm>
            <a:off x="164626" y="40910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64626" y="3206922"/>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540668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11422123"/>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7991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51</a:t>
            </a:fld>
            <a:endParaRPr lang="de-DE"/>
          </a:p>
        </p:txBody>
      </p:sp>
      <p:sp>
        <p:nvSpPr>
          <p:cNvPr id="4" name="Textfeld 3"/>
          <p:cNvSpPr txBox="1"/>
          <p:nvPr/>
        </p:nvSpPr>
        <p:spPr>
          <a:xfrm>
            <a:off x="1083684" y="265639"/>
            <a:ext cx="6712587" cy="769441"/>
          </a:xfrm>
          <a:prstGeom prst="rect">
            <a:avLst/>
          </a:prstGeom>
          <a:noFill/>
        </p:spPr>
        <p:txBody>
          <a:bodyPr wrap="square" rtlCol="0">
            <a:spAutoFit/>
          </a:bodyPr>
          <a:lstStyle/>
          <a:p>
            <a:pPr algn="ctr"/>
            <a:r>
              <a:rPr lang="de-DE" sz="4400" b="1" dirty="0" smtClean="0"/>
              <a:t>IBGH 1-3</a:t>
            </a:r>
            <a:endParaRPr lang="de-DE" sz="4400" b="1" dirty="0"/>
          </a:p>
        </p:txBody>
      </p:sp>
      <p:sp>
        <p:nvSpPr>
          <p:cNvPr id="6" name="Pfeil nach rechts 5"/>
          <p:cNvSpPr/>
          <p:nvPr/>
        </p:nvSpPr>
        <p:spPr>
          <a:xfrm>
            <a:off x="164625" y="22048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Leinenführigkeit/Freifolge/Gruppe</a:t>
            </a:r>
          </a:p>
          <a:p>
            <a:endParaRPr lang="de-AT" altLang="de-DE" sz="3600" b="1" dirty="0">
              <a:solidFill>
                <a:srgbClr val="FF0000"/>
              </a:solidFill>
              <a:latin typeface="Adobe Garamond Pro Bold" pitchFamily="18" charset="0"/>
            </a:endParaRPr>
          </a:p>
          <a:p>
            <a:r>
              <a:rPr lang="de-AT" altLang="de-DE" sz="3200" b="1" dirty="0" smtClean="0">
                <a:latin typeface="Adobe Garamond Pro Bold" pitchFamily="18" charset="0"/>
              </a:rPr>
              <a:t>Das Gehen durch die Gruppe, deren Personen sich bewegen, ist in der Leinenführigkeit und in der Freifolge bei IBGH-1 und IBGH-2 zu zeigen</a:t>
            </a:r>
          </a:p>
          <a:p>
            <a:endParaRPr lang="de-AT" altLang="de-DE" sz="3200" b="1" dirty="0">
              <a:latin typeface="Adobe Garamond Pro Bold" pitchFamily="18" charset="0"/>
            </a:endParaRPr>
          </a:p>
          <a:p>
            <a:r>
              <a:rPr lang="de-AT" altLang="de-DE" sz="3200" b="1" dirty="0" smtClean="0">
                <a:solidFill>
                  <a:srgbClr val="FF0000"/>
                </a:solidFill>
                <a:latin typeface="Adobe Garamond Pro Bold" pitchFamily="18" charset="0"/>
              </a:rPr>
              <a:t>Sichtzeichen sowie das geben von HZ bei den Wendungen sind nicht mehr gestattet</a:t>
            </a:r>
            <a:endParaRPr lang="de-AT" altLang="de-DE" sz="3200" b="1" dirty="0">
              <a:solidFill>
                <a:srgbClr val="FF0000"/>
              </a:solidFill>
              <a:latin typeface="Adobe Garamond Pro Bold" pitchFamily="18" charset="0"/>
            </a:endParaRPr>
          </a:p>
        </p:txBody>
      </p:sp>
      <p:sp>
        <p:nvSpPr>
          <p:cNvPr id="5" name="Pfeil nach rechts 4"/>
          <p:cNvSpPr/>
          <p:nvPr/>
        </p:nvSpPr>
        <p:spPr>
          <a:xfrm>
            <a:off x="164626" y="40910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64626" y="3206922"/>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82053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915092473"/>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8094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52</a:t>
            </a:fld>
            <a:endParaRPr lang="de-DE"/>
          </a:p>
        </p:txBody>
      </p:sp>
      <p:sp>
        <p:nvSpPr>
          <p:cNvPr id="4" name="Textfeld 3"/>
          <p:cNvSpPr txBox="1"/>
          <p:nvPr/>
        </p:nvSpPr>
        <p:spPr>
          <a:xfrm>
            <a:off x="1083684" y="265639"/>
            <a:ext cx="6712587" cy="769441"/>
          </a:xfrm>
          <a:prstGeom prst="rect">
            <a:avLst/>
          </a:prstGeom>
          <a:noFill/>
        </p:spPr>
        <p:txBody>
          <a:bodyPr wrap="square" rtlCol="0">
            <a:spAutoFit/>
          </a:bodyPr>
          <a:lstStyle/>
          <a:p>
            <a:pPr algn="ctr"/>
            <a:r>
              <a:rPr lang="de-DE" sz="4400" b="1" dirty="0" smtClean="0"/>
              <a:t>IBGH 1-3</a:t>
            </a:r>
            <a:endParaRPr lang="de-DE" sz="4400" b="1" dirty="0"/>
          </a:p>
        </p:txBody>
      </p:sp>
      <p:sp>
        <p:nvSpPr>
          <p:cNvPr id="6" name="Pfeil nach rechts 5"/>
          <p:cNvSpPr/>
          <p:nvPr/>
        </p:nvSpPr>
        <p:spPr>
          <a:xfrm>
            <a:off x="164625" y="22048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err="1" smtClean="0">
                <a:solidFill>
                  <a:srgbClr val="FF0000"/>
                </a:solidFill>
                <a:latin typeface="Adobe Garamond Pro Bold" pitchFamily="18" charset="0"/>
              </a:rPr>
              <a:t>Bringhölzer</a:t>
            </a:r>
            <a:endParaRPr lang="de-AT" altLang="de-DE" sz="3600" b="1" dirty="0" smtClean="0">
              <a:solidFill>
                <a:srgbClr val="FF0000"/>
              </a:solidFill>
              <a:latin typeface="Adobe Garamond Pro Bold" pitchFamily="18" charset="0"/>
            </a:endParaRPr>
          </a:p>
          <a:p>
            <a:endParaRPr lang="de-AT" altLang="de-DE" sz="3600" b="1" dirty="0">
              <a:solidFill>
                <a:srgbClr val="FF0000"/>
              </a:solidFill>
              <a:latin typeface="Adobe Garamond Pro Bold" pitchFamily="18" charset="0"/>
            </a:endParaRPr>
          </a:p>
          <a:p>
            <a:r>
              <a:rPr lang="de-AT" altLang="de-DE" sz="3200" b="1" dirty="0" smtClean="0">
                <a:latin typeface="Adobe Garamond Pro Bold" pitchFamily="18" charset="0"/>
              </a:rPr>
              <a:t>Folgende Bestimmungen muss das </a:t>
            </a:r>
            <a:r>
              <a:rPr lang="de-AT" altLang="de-DE" sz="3200" b="1" dirty="0" err="1" smtClean="0">
                <a:latin typeface="Adobe Garamond Pro Bold" pitchFamily="18" charset="0"/>
              </a:rPr>
              <a:t>Bringholz</a:t>
            </a:r>
            <a:r>
              <a:rPr lang="de-AT" altLang="de-DE" sz="3200" b="1" dirty="0" smtClean="0">
                <a:latin typeface="Adobe Garamond Pro Bold" pitchFamily="18" charset="0"/>
              </a:rPr>
              <a:t> erfüllen:</a:t>
            </a:r>
          </a:p>
          <a:p>
            <a:r>
              <a:rPr lang="de-AT" altLang="de-DE" sz="3200" b="1" dirty="0" smtClean="0">
                <a:latin typeface="Adobe Garamond Pro Bold" pitchFamily="18" charset="0"/>
              </a:rPr>
              <a:t>Der Steg muss aus Holz sein</a:t>
            </a:r>
          </a:p>
          <a:p>
            <a:endParaRPr lang="de-AT" altLang="de-DE" sz="3200" b="1" dirty="0">
              <a:latin typeface="Adobe Garamond Pro Bold" pitchFamily="18" charset="0"/>
            </a:endParaRPr>
          </a:p>
          <a:p>
            <a:r>
              <a:rPr lang="de-AT" altLang="de-DE" sz="3200" b="1" dirty="0" smtClean="0">
                <a:solidFill>
                  <a:srgbClr val="FF0000"/>
                </a:solidFill>
                <a:latin typeface="Adobe Garamond Pro Bold" pitchFamily="18" charset="0"/>
              </a:rPr>
              <a:t>Der Abstand vom Steg zum Boden muss mindestens 4 cm betragen</a:t>
            </a:r>
          </a:p>
          <a:p>
            <a:r>
              <a:rPr lang="de-AT" altLang="de-DE" sz="3200" b="1" dirty="0" smtClean="0">
                <a:solidFill>
                  <a:srgbClr val="FF0000"/>
                </a:solidFill>
                <a:latin typeface="Adobe Garamond Pro Bold" pitchFamily="18" charset="0"/>
              </a:rPr>
              <a:t>BGH2+3</a:t>
            </a:r>
          </a:p>
          <a:p>
            <a:r>
              <a:rPr lang="de-AT" altLang="de-DE" sz="3200" b="1" dirty="0" smtClean="0">
                <a:solidFill>
                  <a:srgbClr val="FF0000"/>
                </a:solidFill>
                <a:latin typeface="Adobe Garamond Pro Bold" pitchFamily="18" charset="0"/>
              </a:rPr>
              <a:t>Ein dem Hundeführer gehörendes Holz</a:t>
            </a:r>
            <a:endParaRPr lang="de-AT" altLang="de-DE" sz="2800" b="1" dirty="0">
              <a:solidFill>
                <a:srgbClr val="FF0000"/>
              </a:solidFill>
              <a:latin typeface="Adobe Garamond Pro Bold" pitchFamily="18" charset="0"/>
            </a:endParaRPr>
          </a:p>
        </p:txBody>
      </p:sp>
      <p:sp>
        <p:nvSpPr>
          <p:cNvPr id="5" name="Pfeil nach rechts 4"/>
          <p:cNvSpPr/>
          <p:nvPr/>
        </p:nvSpPr>
        <p:spPr>
          <a:xfrm>
            <a:off x="164626" y="40910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64626" y="3206922"/>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820274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179193489"/>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8196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53</a:t>
            </a:fld>
            <a:endParaRPr lang="de-DE"/>
          </a:p>
        </p:txBody>
      </p:sp>
      <p:sp>
        <p:nvSpPr>
          <p:cNvPr id="4" name="Textfeld 3"/>
          <p:cNvSpPr txBox="1"/>
          <p:nvPr/>
        </p:nvSpPr>
        <p:spPr>
          <a:xfrm>
            <a:off x="1083684" y="265639"/>
            <a:ext cx="6712587" cy="769441"/>
          </a:xfrm>
          <a:prstGeom prst="rect">
            <a:avLst/>
          </a:prstGeom>
          <a:noFill/>
        </p:spPr>
        <p:txBody>
          <a:bodyPr wrap="square" rtlCol="0">
            <a:spAutoFit/>
          </a:bodyPr>
          <a:lstStyle/>
          <a:p>
            <a:pPr algn="ctr"/>
            <a:r>
              <a:rPr lang="de-DE" sz="4400" b="1" dirty="0" smtClean="0"/>
              <a:t>IBGH 1-3</a:t>
            </a:r>
            <a:endParaRPr lang="de-DE" sz="4400" b="1" dirty="0"/>
          </a:p>
        </p:txBody>
      </p:sp>
      <p:sp>
        <p:nvSpPr>
          <p:cNvPr id="6" name="Pfeil nach rechts 5"/>
          <p:cNvSpPr/>
          <p:nvPr/>
        </p:nvSpPr>
        <p:spPr>
          <a:xfrm>
            <a:off x="164625" y="22048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600" b="1" dirty="0" err="1" smtClean="0">
                <a:solidFill>
                  <a:srgbClr val="FF0000"/>
                </a:solidFill>
                <a:latin typeface="Adobe Garamond Pro Bold" pitchFamily="18" charset="0"/>
              </a:rPr>
              <a:t>Bringhölzer</a:t>
            </a:r>
            <a:endParaRPr lang="de-AT" altLang="de-DE" sz="3600" b="1" dirty="0" smtClean="0">
              <a:solidFill>
                <a:srgbClr val="FF0000"/>
              </a:solidFill>
              <a:latin typeface="Adobe Garamond Pro Bold" pitchFamily="18" charset="0"/>
            </a:endParaRPr>
          </a:p>
          <a:p>
            <a:endParaRPr lang="de-AT" altLang="de-DE" sz="3600" b="1" dirty="0">
              <a:solidFill>
                <a:srgbClr val="FF0000"/>
              </a:solidFill>
              <a:latin typeface="Adobe Garamond Pro Bold" pitchFamily="18" charset="0"/>
            </a:endParaRPr>
          </a:p>
          <a:p>
            <a:r>
              <a:rPr lang="de-AT" altLang="de-DE" sz="3200" b="1" dirty="0" smtClean="0">
                <a:latin typeface="Adobe Garamond Pro Bold" pitchFamily="18" charset="0"/>
              </a:rPr>
              <a:t> </a:t>
            </a:r>
            <a:r>
              <a:rPr lang="de-AT" altLang="de-DE" sz="3200" b="1" dirty="0" err="1" smtClean="0">
                <a:latin typeface="Adobe Garamond Pro Bold" pitchFamily="18" charset="0"/>
              </a:rPr>
              <a:t>Bringholz</a:t>
            </a:r>
            <a:r>
              <a:rPr lang="de-AT" altLang="de-DE" sz="3200" b="1" dirty="0" smtClean="0">
                <a:latin typeface="Adobe Garamond Pro Bold" pitchFamily="18" charset="0"/>
              </a:rPr>
              <a:t> wird geworfen</a:t>
            </a:r>
          </a:p>
          <a:p>
            <a:endParaRPr lang="de-AT" altLang="de-DE" sz="3200" b="1" dirty="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Werfen:</a:t>
            </a:r>
          </a:p>
          <a:p>
            <a:endParaRPr lang="de-AT" altLang="de-DE" sz="3200" b="1" dirty="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Der Hund soll frei und ruhig neben seinem Hundeführer sitzen</a:t>
            </a:r>
            <a:endParaRPr lang="de-AT" altLang="de-DE" sz="2800" b="1" dirty="0">
              <a:latin typeface="Adobe Garamond Pro Bold" pitchFamily="18" charset="0"/>
            </a:endParaRPr>
          </a:p>
        </p:txBody>
      </p:sp>
      <p:sp>
        <p:nvSpPr>
          <p:cNvPr id="5" name="Pfeil nach rechts 4"/>
          <p:cNvSpPr/>
          <p:nvPr/>
        </p:nvSpPr>
        <p:spPr>
          <a:xfrm>
            <a:off x="164626" y="40910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64626" y="3206922"/>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86679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323023289"/>
              </p:ext>
            </p:extLst>
          </p:nvPr>
        </p:nvGraphicFramePr>
        <p:xfrm>
          <a:off x="11113" y="11863"/>
          <a:ext cx="9144000" cy="6858000"/>
        </p:xfrm>
        <a:graphic>
          <a:graphicData uri="http://schemas.openxmlformats.org/presentationml/2006/ole">
            <mc:AlternateContent xmlns:mc="http://schemas.openxmlformats.org/markup-compatibility/2006">
              <mc:Choice xmlns:v="urn:schemas-microsoft-com:vml" Requires="v">
                <p:oleObj spid="_x0000_s8298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1186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54</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64625" y="22048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Allgemeines:</a:t>
            </a:r>
          </a:p>
          <a:p>
            <a:endParaRPr lang="de-AT" altLang="de-DE" sz="3600" b="1" dirty="0" smtClean="0">
              <a:solidFill>
                <a:srgbClr val="FF0000"/>
              </a:solidFill>
              <a:latin typeface="Adobe Garamond Pro Bold" pitchFamily="18" charset="0"/>
            </a:endParaRPr>
          </a:p>
          <a:p>
            <a:r>
              <a:rPr lang="de-AT" altLang="de-DE" sz="2800" b="1" dirty="0" smtClean="0">
                <a:latin typeface="Adobe Garamond Pro Bold" pitchFamily="18" charset="0"/>
              </a:rPr>
              <a:t>Unbefangenheitsprobe </a:t>
            </a:r>
          </a:p>
          <a:p>
            <a:r>
              <a:rPr lang="de-AT" altLang="de-DE" sz="2800" b="1" dirty="0" smtClean="0">
                <a:latin typeface="Adobe Garamond Pro Bold" pitchFamily="18" charset="0"/>
              </a:rPr>
              <a:t>Begriffsänderung von Wesensmängel zu</a:t>
            </a:r>
          </a:p>
          <a:p>
            <a:r>
              <a:rPr lang="de-AT" altLang="de-DE" sz="2800" b="1" dirty="0" smtClean="0">
                <a:solidFill>
                  <a:srgbClr val="FF0000"/>
                </a:solidFill>
                <a:latin typeface="Adobe Garamond Pro Bold" pitchFamily="18" charset="0"/>
              </a:rPr>
              <a:t>Verhaltensmängel</a:t>
            </a:r>
          </a:p>
          <a:p>
            <a:endParaRPr lang="de-AT" altLang="de-DE" sz="2800" b="1" dirty="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Die Mindestanforderung 70% bleibt um in die nächste Prüfungsstufe aufzusteigen</a:t>
            </a:r>
          </a:p>
          <a:p>
            <a:endParaRPr lang="de-AT" altLang="de-DE" sz="2800" b="1" dirty="0">
              <a:solidFill>
                <a:srgbClr val="FF0000"/>
              </a:solidFill>
              <a:latin typeface="Adobe Garamond Pro Bold" pitchFamily="18" charset="0"/>
            </a:endParaRPr>
          </a:p>
          <a:p>
            <a:r>
              <a:rPr lang="de-AT" altLang="de-DE" sz="2800" b="1" dirty="0" smtClean="0">
                <a:solidFill>
                  <a:srgbClr val="FF0000"/>
                </a:solidFill>
                <a:latin typeface="Adobe Garamond Pro Bold" pitchFamily="18" charset="0"/>
              </a:rPr>
              <a:t>Die Mindestnote ist befriedigend</a:t>
            </a:r>
            <a:endParaRPr lang="de-AT" altLang="de-DE" sz="2800" b="1" dirty="0">
              <a:solidFill>
                <a:srgbClr val="FF0000"/>
              </a:solidFill>
              <a:latin typeface="Adobe Garamond Pro Bold" pitchFamily="18" charset="0"/>
            </a:endParaRPr>
          </a:p>
        </p:txBody>
      </p:sp>
      <p:sp>
        <p:nvSpPr>
          <p:cNvPr id="5" name="Pfeil nach rechts 4"/>
          <p:cNvSpPr/>
          <p:nvPr/>
        </p:nvSpPr>
        <p:spPr>
          <a:xfrm>
            <a:off x="255623" y="5013176"/>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224785" y="379700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786952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313556949"/>
              </p:ext>
            </p:extLst>
          </p:nvPr>
        </p:nvGraphicFramePr>
        <p:xfrm>
          <a:off x="11113" y="11863"/>
          <a:ext cx="9144000" cy="6858000"/>
        </p:xfrm>
        <a:graphic>
          <a:graphicData uri="http://schemas.openxmlformats.org/presentationml/2006/ole">
            <mc:AlternateContent xmlns:mc="http://schemas.openxmlformats.org/markup-compatibility/2006">
              <mc:Choice xmlns:v="urn:schemas-microsoft-com:vml" Requires="v">
                <p:oleObj spid="_x0000_s8605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1186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55</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64625" y="22048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21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Allgemeines:</a:t>
            </a:r>
          </a:p>
          <a:p>
            <a:endParaRPr lang="de-AT" altLang="de-DE" sz="3600" b="1" dirty="0" smtClean="0">
              <a:solidFill>
                <a:srgbClr val="FF0000"/>
              </a:solidFill>
              <a:latin typeface="Adobe Garamond Pro Bold" pitchFamily="18" charset="0"/>
            </a:endParaRPr>
          </a:p>
          <a:p>
            <a:r>
              <a:rPr lang="de-AT" altLang="de-DE" sz="2800" b="1" dirty="0" smtClean="0">
                <a:latin typeface="Adobe Garamond Pro Bold" pitchFamily="18" charset="0"/>
              </a:rPr>
              <a:t> </a:t>
            </a:r>
            <a:r>
              <a:rPr lang="de-AT" altLang="de-DE" sz="2800" b="1" dirty="0" err="1" smtClean="0">
                <a:latin typeface="Adobe Garamond Pro Bold" pitchFamily="18" charset="0"/>
              </a:rPr>
              <a:t>FPr</a:t>
            </a:r>
            <a:r>
              <a:rPr lang="de-AT" altLang="de-DE" sz="2800" b="1" dirty="0" smtClean="0">
                <a:latin typeface="Adobe Garamond Pro Bold" pitchFamily="18" charset="0"/>
              </a:rPr>
              <a:t>, </a:t>
            </a:r>
            <a:r>
              <a:rPr lang="de-AT" altLang="de-DE" sz="2800" b="1" smtClean="0">
                <a:latin typeface="Adobe Garamond Pro Bold" pitchFamily="18" charset="0"/>
              </a:rPr>
              <a:t>UPr</a:t>
            </a:r>
            <a:r>
              <a:rPr lang="de-AT" altLang="de-DE" sz="2800" b="1" dirty="0" smtClean="0">
                <a:latin typeface="Adobe Garamond Pro Bold" pitchFamily="18" charset="0"/>
              </a:rPr>
              <a:t> und </a:t>
            </a:r>
            <a:r>
              <a:rPr lang="de-AT" altLang="de-DE" sz="2800" b="1" dirty="0" err="1" smtClean="0">
                <a:latin typeface="Adobe Garamond Pro Bold" pitchFamily="18" charset="0"/>
              </a:rPr>
              <a:t>SPr</a:t>
            </a:r>
            <a:r>
              <a:rPr lang="de-AT" altLang="de-DE" sz="2800" b="1" dirty="0" smtClean="0">
                <a:latin typeface="Adobe Garamond Pro Bold" pitchFamily="18" charset="0"/>
              </a:rPr>
              <a:t> 1 – 3   sind    1 Einheit</a:t>
            </a:r>
          </a:p>
          <a:p>
            <a:endParaRPr lang="de-AT" altLang="de-DE" sz="2800" b="1" dirty="0">
              <a:solidFill>
                <a:srgbClr val="FF0000"/>
              </a:solidFill>
              <a:latin typeface="Adobe Garamond Pro Bold" pitchFamily="18" charset="0"/>
            </a:endParaRPr>
          </a:p>
          <a:p>
            <a:r>
              <a:rPr lang="de-AT" altLang="de-DE" sz="2800" b="1" dirty="0" smtClean="0">
                <a:latin typeface="Adobe Garamond Pro Bold" pitchFamily="18" charset="0"/>
              </a:rPr>
              <a:t>FH V                                             1 Einheit</a:t>
            </a:r>
          </a:p>
          <a:p>
            <a:endParaRPr lang="de-AT" altLang="de-DE" sz="2800" b="1" dirty="0">
              <a:latin typeface="Adobe Garamond Pro Bold" pitchFamily="18" charset="0"/>
            </a:endParaRPr>
          </a:p>
          <a:p>
            <a:r>
              <a:rPr lang="de-AT" altLang="de-DE" sz="2800" b="1" dirty="0" smtClean="0">
                <a:latin typeface="Adobe Garamond Pro Bold" pitchFamily="18" charset="0"/>
              </a:rPr>
              <a:t>IGP 1 – 3                                      3 Einheiten</a:t>
            </a:r>
          </a:p>
          <a:p>
            <a:endParaRPr lang="de-AT" altLang="de-DE" sz="2800" b="1" dirty="0">
              <a:latin typeface="Adobe Garamond Pro Bold" pitchFamily="18" charset="0"/>
            </a:endParaRPr>
          </a:p>
          <a:p>
            <a:r>
              <a:rPr lang="de-AT" altLang="de-DE" sz="2800" b="1" dirty="0" smtClean="0">
                <a:latin typeface="Adobe Garamond Pro Bold" pitchFamily="18" charset="0"/>
              </a:rPr>
              <a:t>IFH 1, IFH 2 und IGP FH         </a:t>
            </a:r>
            <a:r>
              <a:rPr lang="de-AT" altLang="de-DE" sz="2800" b="1" dirty="0" smtClean="0">
                <a:solidFill>
                  <a:srgbClr val="FF0000"/>
                </a:solidFill>
                <a:latin typeface="Adobe Garamond Pro Bold" pitchFamily="18" charset="0"/>
              </a:rPr>
              <a:t>3 Einheiten</a:t>
            </a:r>
            <a:endParaRPr lang="de-AT" altLang="de-DE" sz="2800" b="1" dirty="0">
              <a:latin typeface="Adobe Garamond Pro Bold" pitchFamily="18" charset="0"/>
            </a:endParaRPr>
          </a:p>
        </p:txBody>
      </p:sp>
      <p:sp>
        <p:nvSpPr>
          <p:cNvPr id="5" name="Pfeil nach rechts 4"/>
          <p:cNvSpPr/>
          <p:nvPr/>
        </p:nvSpPr>
        <p:spPr>
          <a:xfrm>
            <a:off x="255623" y="5013176"/>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224785" y="3797001"/>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840256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339736596"/>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8707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56</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64625" y="22048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Fährtenfähiger Untergrund:</a:t>
            </a:r>
          </a:p>
          <a:p>
            <a:pPr marL="457200" indent="-457200">
              <a:buFont typeface="Arial" panose="020B0604020202020204" pitchFamily="34" charset="0"/>
              <a:buChar char="•"/>
            </a:pPr>
            <a:r>
              <a:rPr lang="de-AT" altLang="de-DE" sz="2800" b="1" dirty="0" smtClean="0">
                <a:latin typeface="Adobe Garamond Pro Bold" pitchFamily="18" charset="0"/>
              </a:rPr>
              <a:t>Definiert für alle Prüfungsstufen</a:t>
            </a:r>
          </a:p>
          <a:p>
            <a:pPr marL="457200" indent="-457200">
              <a:buFont typeface="Arial" panose="020B0604020202020204" pitchFamily="34" charset="0"/>
              <a:buChar char="•"/>
            </a:pPr>
            <a:r>
              <a:rPr lang="de-AT" altLang="de-DE" sz="2800" b="1" dirty="0" smtClean="0">
                <a:latin typeface="Adobe Garamond Pro Bold" pitchFamily="18" charset="0"/>
              </a:rPr>
              <a:t>Als fährtenfähiger Untergrund kommen alle natürlichen Böden wie z.B. Wiese ,Acker und Waldboden in Frage.</a:t>
            </a:r>
          </a:p>
          <a:p>
            <a:pPr marL="457200" indent="-457200">
              <a:buFont typeface="Arial" panose="020B0604020202020204" pitchFamily="34" charset="0"/>
              <a:buChar char="•"/>
            </a:pPr>
            <a:r>
              <a:rPr lang="de-AT" altLang="de-DE" sz="2800" b="1" dirty="0" smtClean="0">
                <a:solidFill>
                  <a:srgbClr val="FF0000"/>
                </a:solidFill>
                <a:latin typeface="Adobe Garamond Pro Bold" pitchFamily="18" charset="0"/>
              </a:rPr>
              <a:t>In allen </a:t>
            </a:r>
            <a:r>
              <a:rPr lang="de-AT" altLang="de-DE" sz="2800" b="1" dirty="0" smtClean="0">
                <a:latin typeface="Adobe Garamond Pro Bold" pitchFamily="18" charset="0"/>
              </a:rPr>
              <a:t>Prüfungsstufen ist in Anpassung an das vorhandene Fährtengelände auch </a:t>
            </a:r>
            <a:r>
              <a:rPr lang="de-AT" altLang="de-DE" sz="2800" b="1" dirty="0" smtClean="0">
                <a:solidFill>
                  <a:srgbClr val="FF0000"/>
                </a:solidFill>
                <a:latin typeface="Adobe Garamond Pro Bold" pitchFamily="18" charset="0"/>
              </a:rPr>
              <a:t>Wechselgelände</a:t>
            </a:r>
            <a:r>
              <a:rPr lang="de-AT" altLang="de-DE" sz="2800" b="1" dirty="0" smtClean="0">
                <a:latin typeface="Adobe Garamond Pro Bold" pitchFamily="18" charset="0"/>
              </a:rPr>
              <a:t> und </a:t>
            </a:r>
            <a:r>
              <a:rPr lang="de-AT" altLang="de-DE" sz="2800" b="1" dirty="0" smtClean="0">
                <a:solidFill>
                  <a:srgbClr val="FF0000"/>
                </a:solidFill>
                <a:latin typeface="Adobe Garamond Pro Bold" pitchFamily="18" charset="0"/>
              </a:rPr>
              <a:t>Wegüberquerungen</a:t>
            </a:r>
            <a:r>
              <a:rPr lang="de-AT" altLang="de-DE" sz="2800" b="1" dirty="0" smtClean="0">
                <a:latin typeface="Adobe Garamond Pro Bold" pitchFamily="18" charset="0"/>
              </a:rPr>
              <a:t> möglich</a:t>
            </a:r>
            <a:endParaRPr lang="de-AT" altLang="de-DE" sz="2800" b="1" dirty="0">
              <a:latin typeface="Adobe Garamond Pro Bold" pitchFamily="18" charset="0"/>
            </a:endParaRPr>
          </a:p>
        </p:txBody>
      </p:sp>
      <p:sp>
        <p:nvSpPr>
          <p:cNvPr id="5" name="Pfeil nach rechts 4"/>
          <p:cNvSpPr/>
          <p:nvPr/>
        </p:nvSpPr>
        <p:spPr>
          <a:xfrm>
            <a:off x="164626" y="4091087"/>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64626" y="3206922"/>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18710" y="1403483"/>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027968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78643262"/>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8401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57</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Einteilung:</a:t>
            </a:r>
          </a:p>
          <a:p>
            <a:pPr marL="457200" indent="-457200">
              <a:buFont typeface="Arial" panose="020B0604020202020204" pitchFamily="34" charset="0"/>
              <a:buChar char="•"/>
            </a:pPr>
            <a:r>
              <a:rPr lang="de-AT" altLang="de-DE" sz="2800" b="1" dirty="0" smtClean="0">
                <a:latin typeface="Adobe Garamond Pro Bold" pitchFamily="18" charset="0"/>
              </a:rPr>
              <a:t> </a:t>
            </a:r>
          </a:p>
          <a:p>
            <a:pPr marL="457200" indent="-457200">
              <a:buFont typeface="Arial" panose="020B0604020202020204" pitchFamily="34" charset="0"/>
              <a:buChar char="•"/>
            </a:pPr>
            <a:r>
              <a:rPr lang="de-AT" altLang="de-DE" sz="3600" b="1" dirty="0" smtClean="0">
                <a:latin typeface="Adobe Garamond Pro Bold" pitchFamily="18" charset="0"/>
              </a:rPr>
              <a:t>Der amtierende Leistungsrichter oder der Fährtenverantwortliche bestimmt unter Anpassung an das vorhandene Fährtengelände den Verlauf der Fährte</a:t>
            </a:r>
            <a:endParaRPr lang="de-AT" altLang="de-DE" sz="36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18710" y="1403483"/>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543959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248789358"/>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8503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58</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Auslosung:</a:t>
            </a:r>
          </a:p>
          <a:p>
            <a:pPr marL="457200" indent="-457200">
              <a:buFont typeface="Arial" panose="020B0604020202020204" pitchFamily="34" charset="0"/>
              <a:buChar char="•"/>
            </a:pPr>
            <a:r>
              <a:rPr lang="de-AT" altLang="de-DE" sz="2800" b="1" dirty="0" smtClean="0">
                <a:latin typeface="Adobe Garamond Pro Bold" pitchFamily="18" charset="0"/>
              </a:rPr>
              <a:t> </a:t>
            </a:r>
          </a:p>
          <a:p>
            <a:pPr marL="457200" indent="-457200">
              <a:buFont typeface="Arial" panose="020B0604020202020204" pitchFamily="34" charset="0"/>
              <a:buChar char="•"/>
            </a:pPr>
            <a:r>
              <a:rPr lang="de-AT" altLang="de-DE" sz="4000" b="1" dirty="0" smtClean="0">
                <a:latin typeface="Adobe Garamond Pro Bold" pitchFamily="18" charset="0"/>
              </a:rPr>
              <a:t>Die Reihenfolge der Teilnehmer wird nach dem Legen der Fährte im Beisein des Leistungsrichters ausgelost</a:t>
            </a:r>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18710" y="1403483"/>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446706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085217085"/>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8809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59</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Legen der Fährte</a:t>
            </a:r>
          </a:p>
          <a:p>
            <a:endParaRPr lang="de-AT" altLang="de-DE" sz="3600" b="1" dirty="0" smtClean="0">
              <a:solidFill>
                <a:srgbClr val="FF0000"/>
              </a:solidFill>
              <a:latin typeface="Adobe Garamond Pro Bold" pitchFamily="18" charset="0"/>
            </a:endParaRPr>
          </a:p>
          <a:p>
            <a:r>
              <a:rPr lang="de-AT" altLang="de-DE" sz="3600" b="1" dirty="0" smtClean="0">
                <a:latin typeface="Adobe Garamond Pro Bold" pitchFamily="18" charset="0"/>
              </a:rPr>
              <a:t>Fährten und Winkel müssen in normaler </a:t>
            </a:r>
            <a:r>
              <a:rPr lang="de-AT" altLang="de-DE" sz="3600" b="1" dirty="0">
                <a:latin typeface="Adobe Garamond Pro Bold" pitchFamily="18" charset="0"/>
              </a:rPr>
              <a:t>G</a:t>
            </a:r>
            <a:r>
              <a:rPr lang="de-AT" altLang="de-DE" sz="3600" b="1" dirty="0" smtClean="0">
                <a:latin typeface="Adobe Garamond Pro Bold" pitchFamily="18" charset="0"/>
              </a:rPr>
              <a:t>angart  gelegt werden, wobei zu beachten ist, dass eine fortlaufende Sucharbeit ohne Unterbrechung möglich ist.</a:t>
            </a: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32040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922945427"/>
              </p:ext>
            </p:extLst>
          </p:nvPr>
        </p:nvGraphicFramePr>
        <p:xfrm>
          <a:off x="11113" y="0"/>
          <a:ext cx="9144000" cy="6858000"/>
        </p:xfrm>
        <a:graphic>
          <a:graphicData uri="http://schemas.openxmlformats.org/presentationml/2006/ole">
            <mc:AlternateContent xmlns:mc="http://schemas.openxmlformats.org/markup-compatibility/2006">
              <mc:Choice xmlns:v="urn:schemas-microsoft-com:vml" Requires="v">
                <p:oleObj spid="_x0000_s824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a:t>
            </a:fld>
            <a:endParaRPr lang="de-DE"/>
          </a:p>
        </p:txBody>
      </p:sp>
      <p:sp>
        <p:nvSpPr>
          <p:cNvPr id="4" name="Textfeld 3"/>
          <p:cNvSpPr txBox="1"/>
          <p:nvPr/>
        </p:nvSpPr>
        <p:spPr>
          <a:xfrm>
            <a:off x="1563507" y="265639"/>
            <a:ext cx="6264696" cy="830997"/>
          </a:xfrm>
          <a:prstGeom prst="rect">
            <a:avLst/>
          </a:prstGeom>
          <a:noFill/>
        </p:spPr>
        <p:txBody>
          <a:bodyPr wrap="square" rtlCol="0">
            <a:spAutoFit/>
          </a:bodyPr>
          <a:lstStyle/>
          <a:p>
            <a:pPr algn="ctr"/>
            <a:r>
              <a:rPr lang="de-DE" sz="4800" b="1" dirty="0" smtClean="0"/>
              <a:t>HÖRZEICHEN</a:t>
            </a:r>
            <a:endParaRPr lang="de-DE" sz="4800" b="1" dirty="0"/>
          </a:p>
        </p:txBody>
      </p:sp>
      <p:sp>
        <p:nvSpPr>
          <p:cNvPr id="6" name="Pfeil nach rechts 5"/>
          <p:cNvSpPr/>
          <p:nvPr/>
        </p:nvSpPr>
        <p:spPr>
          <a:xfrm>
            <a:off x="173739" y="1507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725194" y="784790"/>
            <a:ext cx="7735237"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800" b="1" dirty="0" smtClean="0">
                <a:latin typeface="Adobe Garamond Pro Bold" pitchFamily="18" charset="0"/>
              </a:rPr>
              <a:t>Hörzeichen sind normal gesprochene Worte. </a:t>
            </a:r>
            <a:endParaRPr lang="de-AT" altLang="de-DE" sz="4800" b="1" dirty="0">
              <a:latin typeface="Adobe Garamond Pro Bold" pitchFamily="18" charset="0"/>
            </a:endParaRPr>
          </a:p>
          <a:p>
            <a:r>
              <a:rPr lang="de-AT" altLang="de-DE" sz="4800" b="1" dirty="0" smtClean="0">
                <a:latin typeface="Adobe Garamond Pro Bold" pitchFamily="18" charset="0"/>
              </a:rPr>
              <a:t>Sie müssen für eine Tätigkeit immer gleich sein</a:t>
            </a:r>
          </a:p>
          <a:p>
            <a:r>
              <a:rPr lang="de-AT" altLang="de-DE" sz="4800" b="1" dirty="0" smtClean="0">
                <a:solidFill>
                  <a:srgbClr val="FF0000"/>
                </a:solidFill>
                <a:latin typeface="Adobe Garamond Pro Bold" pitchFamily="18" charset="0"/>
              </a:rPr>
              <a:t>Nationale Verbände können Sonderregelungen bestimmen</a:t>
            </a:r>
            <a:endParaRPr lang="de-AT" altLang="de-DE" sz="4800" b="1" dirty="0">
              <a:solidFill>
                <a:srgbClr val="FF0000"/>
              </a:solidFill>
              <a:latin typeface="Adobe Garamond Pro Bold" pitchFamily="18" charset="0"/>
            </a:endParaRPr>
          </a:p>
        </p:txBody>
      </p:sp>
    </p:spTree>
    <p:extLst>
      <p:ext uri="{BB962C8B-B14F-4D97-AF65-F5344CB8AC3E}">
        <p14:creationId xmlns:p14="http://schemas.microsoft.com/office/powerpoint/2010/main" val="26717950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269119457"/>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8912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60</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Legen der Fährte</a:t>
            </a:r>
          </a:p>
          <a:p>
            <a:endParaRPr lang="de-AT" altLang="de-DE" sz="3600" b="1" dirty="0" smtClean="0">
              <a:solidFill>
                <a:srgbClr val="FF0000"/>
              </a:solidFill>
              <a:latin typeface="Adobe Garamond Pro Bold" pitchFamily="18" charset="0"/>
            </a:endParaRPr>
          </a:p>
          <a:p>
            <a:r>
              <a:rPr lang="de-AT" altLang="de-DE" sz="3600" b="1" dirty="0" smtClean="0">
                <a:latin typeface="Adobe Garamond Pro Bold" pitchFamily="18" charset="0"/>
              </a:rPr>
              <a:t> Ein Fährtenabriss darf nicht erfolgen. Hilfestellung des Fährtenlegers durch unnatürliche Gangart, Scharren oder Unterbrechen der Gangart ist im gesamten Bereich der Fährte nicht zugelassen.</a:t>
            </a: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194738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711690549"/>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9117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61</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Böttchergeschirr</a:t>
            </a:r>
          </a:p>
          <a:p>
            <a:endParaRPr lang="de-AT" altLang="de-DE" sz="3600" b="1" dirty="0" smtClean="0">
              <a:solidFill>
                <a:srgbClr val="FF0000"/>
              </a:solidFill>
              <a:latin typeface="Adobe Garamond Pro Bold" pitchFamily="18" charset="0"/>
            </a:endParaRPr>
          </a:p>
          <a:p>
            <a:r>
              <a:rPr lang="de-AT" altLang="de-DE" sz="3600" b="1" dirty="0" smtClean="0">
                <a:latin typeface="Adobe Garamond Pro Bold" pitchFamily="18" charset="0"/>
              </a:rPr>
              <a:t> Wird ein Böttchergeschirr benutzt , ist darauf zu achten, dass der </a:t>
            </a:r>
            <a:r>
              <a:rPr lang="de-AT" altLang="de-DE" sz="3600" b="1" dirty="0" smtClean="0">
                <a:solidFill>
                  <a:srgbClr val="FF0000"/>
                </a:solidFill>
                <a:latin typeface="Adobe Garamond Pro Bold" pitchFamily="18" charset="0"/>
              </a:rPr>
              <a:t>hintere Riemen nicht über den letzten Rippenbogen hinaus geht und eventuell Weichteile einschnürt.</a:t>
            </a:r>
          </a:p>
          <a:p>
            <a:r>
              <a:rPr lang="de-AT" altLang="de-DE" sz="3600" b="1" dirty="0" smtClean="0">
                <a:solidFill>
                  <a:srgbClr val="FF0000"/>
                </a:solidFill>
                <a:latin typeface="Adobe Garamond Pro Bold" pitchFamily="18" charset="0"/>
              </a:rPr>
              <a:t>Starre Halterung ist nicht erlaubt.</a:t>
            </a:r>
            <a:endParaRPr lang="de-AT" altLang="de-DE" sz="3600" b="1" dirty="0" smtClean="0">
              <a:latin typeface="Adobe Garamond Pro Bold" pitchFamily="18" charset="0"/>
            </a:endParaRP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416629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17514694"/>
              </p:ext>
            </p:extLst>
          </p:nvPr>
        </p:nvGraphicFramePr>
        <p:xfrm>
          <a:off x="11113" y="3900"/>
          <a:ext cx="9144000" cy="6858000"/>
        </p:xfrm>
        <a:graphic>
          <a:graphicData uri="http://schemas.openxmlformats.org/presentationml/2006/ole">
            <mc:AlternateContent xmlns:mc="http://schemas.openxmlformats.org/markup-compatibility/2006">
              <mc:Choice xmlns:v="urn:schemas-microsoft-com:vml" Requires="v">
                <p:oleObj spid="_x0000_s9014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39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62</a:t>
            </a:fld>
            <a:endParaRPr lang="de-DE"/>
          </a:p>
        </p:txBody>
      </p:sp>
      <p:sp>
        <p:nvSpPr>
          <p:cNvPr id="4" name="Textfeld 3"/>
          <p:cNvSpPr txBox="1"/>
          <p:nvPr/>
        </p:nvSpPr>
        <p:spPr>
          <a:xfrm>
            <a:off x="1068520" y="116632"/>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Böttchergeschirr</a:t>
            </a:r>
          </a:p>
          <a:p>
            <a:r>
              <a:rPr lang="de-AT" altLang="de-DE" sz="3600" b="1" dirty="0" smtClean="0">
                <a:solidFill>
                  <a:srgbClr val="FF0000"/>
                </a:solidFill>
                <a:latin typeface="Adobe Garamond Pro Bold" pitchFamily="18" charset="0"/>
              </a:rPr>
              <a:t> </a:t>
            </a:r>
          </a:p>
          <a:p>
            <a:endParaRPr lang="de-AT" altLang="de-DE" sz="3600" b="1" dirty="0" smtClean="0">
              <a:latin typeface="Adobe Garamond Pro Bold" pitchFamily="18" charset="0"/>
            </a:endParaRP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01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2202504"/>
            <a:ext cx="22669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6301" y="2392868"/>
            <a:ext cx="260032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1403648" y="4122454"/>
            <a:ext cx="6912768" cy="1077218"/>
          </a:xfrm>
          <a:prstGeom prst="rect">
            <a:avLst/>
          </a:prstGeom>
          <a:noFill/>
        </p:spPr>
        <p:txBody>
          <a:bodyPr wrap="square" rtlCol="0">
            <a:spAutoFit/>
          </a:bodyPr>
          <a:lstStyle/>
          <a:p>
            <a:r>
              <a:rPr lang="de-DE" sz="3200" b="1" dirty="0" smtClean="0"/>
              <a:t>Anbringen der Fährtenleine nur am beweglichen Ring gestattet</a:t>
            </a:r>
            <a:endParaRPr lang="de-DE" sz="3200" b="1" dirty="0"/>
          </a:p>
        </p:txBody>
      </p:sp>
    </p:spTree>
    <p:extLst>
      <p:ext uri="{BB962C8B-B14F-4D97-AF65-F5344CB8AC3E}">
        <p14:creationId xmlns:p14="http://schemas.microsoft.com/office/powerpoint/2010/main" val="15412507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155163588"/>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9219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63</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Entwirren</a:t>
            </a:r>
          </a:p>
          <a:p>
            <a:endParaRPr lang="de-AT" altLang="de-DE" sz="3600" b="1" dirty="0" smtClean="0">
              <a:solidFill>
                <a:srgbClr val="FF0000"/>
              </a:solidFill>
              <a:latin typeface="Adobe Garamond Pro Bold" pitchFamily="18" charset="0"/>
            </a:endParaRPr>
          </a:p>
          <a:p>
            <a:r>
              <a:rPr lang="de-AT" altLang="de-DE" sz="3600" b="1" dirty="0" smtClean="0">
                <a:latin typeface="Adobe Garamond Pro Bold" pitchFamily="18" charset="0"/>
              </a:rPr>
              <a:t>  Verfängt sich der Hund in der Fährtenleine, sodass ein Weitersuchen stark erschwert wird, hat der Hundeführer die Möglichkeit, nach Freigabe durch den Leistungsrichter</a:t>
            </a: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185771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526309725"/>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9321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64</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Entwirren</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3600" b="1" dirty="0" smtClean="0">
                <a:latin typeface="Adobe Garamond Pro Bold" pitchFamily="18" charset="0"/>
              </a:rPr>
              <a:t>   den Hund vom Ende der Fährtenleine aus in Liegeposition zu legen</a:t>
            </a:r>
          </a:p>
          <a:p>
            <a:pPr marL="571500" indent="-571500">
              <a:buFont typeface="Arial" panose="020B0604020202020204" pitchFamily="34" charset="0"/>
              <a:buChar char="•"/>
            </a:pPr>
            <a:r>
              <a:rPr lang="de-AT" altLang="de-DE" sz="3600" b="1" dirty="0" smtClean="0">
                <a:latin typeface="Adobe Garamond Pro Bold" pitchFamily="18" charset="0"/>
              </a:rPr>
              <a:t>Die Leine zu entwirren</a:t>
            </a:r>
          </a:p>
          <a:p>
            <a:pPr marL="571500" indent="-571500">
              <a:buFont typeface="Arial" panose="020B0604020202020204" pitchFamily="34" charset="0"/>
              <a:buChar char="•"/>
            </a:pPr>
            <a:r>
              <a:rPr lang="de-AT" altLang="de-DE" sz="3600" b="1" dirty="0" smtClean="0">
                <a:latin typeface="Adobe Garamond Pro Bold" pitchFamily="18" charset="0"/>
              </a:rPr>
              <a:t>und den Hund wieder vom Ende der Fährtenleine mit dem Hörzeichen für     „ Suchen „ wieder einzusetzen</a:t>
            </a:r>
          </a:p>
          <a:p>
            <a:pPr marL="571500" indent="-571500">
              <a:buFont typeface="Arial" panose="020B0604020202020204" pitchFamily="34" charset="0"/>
              <a:buChar char="•"/>
            </a:pPr>
            <a:r>
              <a:rPr lang="de-AT" altLang="de-DE" sz="3600" b="1" dirty="0" smtClean="0">
                <a:solidFill>
                  <a:srgbClr val="FF0000"/>
                </a:solidFill>
                <a:latin typeface="Adobe Garamond Pro Bold" pitchFamily="18" charset="0"/>
              </a:rPr>
              <a:t>Eine Entwertung erfolgt nicht</a:t>
            </a: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255287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23815767"/>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9424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65</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Ansatz:</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3600" b="1" dirty="0" smtClean="0">
                <a:latin typeface="Adobe Garamond Pro Bold" pitchFamily="18" charset="0"/>
              </a:rPr>
              <a:t>  HF meldet sich mit suchbereitem Hund</a:t>
            </a:r>
          </a:p>
          <a:p>
            <a:pPr marL="571500" indent="-571500">
              <a:buFont typeface="Arial" panose="020B0604020202020204" pitchFamily="34" charset="0"/>
              <a:buChar char="•"/>
            </a:pPr>
            <a:r>
              <a:rPr lang="de-AT" altLang="de-DE" sz="3600" b="1" dirty="0" smtClean="0">
                <a:solidFill>
                  <a:srgbClr val="FF0000"/>
                </a:solidFill>
                <a:latin typeface="Adobe Garamond Pro Bold" pitchFamily="18" charset="0"/>
              </a:rPr>
              <a:t>Das Suchgeschirr muss angelegt sein.</a:t>
            </a:r>
          </a:p>
          <a:p>
            <a:pPr marL="571500" indent="-571500">
              <a:buFont typeface="Arial" panose="020B0604020202020204" pitchFamily="34" charset="0"/>
              <a:buChar char="•"/>
            </a:pPr>
            <a:r>
              <a:rPr lang="de-AT" altLang="de-DE" sz="3600" b="1" dirty="0" smtClean="0">
                <a:solidFill>
                  <a:srgbClr val="FF0000"/>
                </a:solidFill>
                <a:latin typeface="Adobe Garamond Pro Bold" pitchFamily="18" charset="0"/>
              </a:rPr>
              <a:t>Die Fährtenleine muss ausgelaufen sein</a:t>
            </a:r>
          </a:p>
          <a:p>
            <a:pPr marL="571500" indent="-571500">
              <a:buFont typeface="Arial" panose="020B0604020202020204" pitchFamily="34" charset="0"/>
              <a:buChar char="•"/>
            </a:pPr>
            <a:r>
              <a:rPr lang="de-AT" altLang="de-DE" sz="3600" b="1" dirty="0" smtClean="0">
                <a:latin typeface="Adobe Garamond Pro Bold" pitchFamily="18" charset="0"/>
              </a:rPr>
              <a:t>Zur Meldung und bis ca. 2 Meter vor dem Ansatz darf der Hund zusätzlich mit einer kurzen Leine geführt werden.</a:t>
            </a: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02994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148404598"/>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9526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66</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Ansatz:</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Spätestens hier muss die Fährtenleine an der dafür vorgesehene Position angebracht werden.</a:t>
            </a: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415457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41046048"/>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9628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67</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Ansatz:</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Der Ansatz hat mit dem Hörzeichen für „ Suchen „ am Abgangsschild zu erfolgen</a:t>
            </a: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Der HF hat maximal 3 Versuche seinen Hund anzusetzen.</a:t>
            </a: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000796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28016420"/>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9731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68</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Ansatz:</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Der zweite und dritte Ansatzversuch führen zu einem Abzug in der Bewertung des 1. Schenkels</a:t>
            </a: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Wichtig:</a:t>
            </a: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Dies gilt nur am Ansatz</a:t>
            </a: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98608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071501773"/>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9936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69</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Ansatz:</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Nur IFH1-IFH2 und IGP FH</a:t>
            </a:r>
          </a:p>
          <a:p>
            <a:pPr marL="571500" indent="-571500">
              <a:buFont typeface="Arial" panose="020B0604020202020204" pitchFamily="34" charset="0"/>
              <a:buChar char="•"/>
            </a:pPr>
            <a:r>
              <a:rPr lang="de-AT" altLang="de-DE" sz="4000" b="1" dirty="0" smtClean="0">
                <a:latin typeface="Adobe Garamond Pro Bold" pitchFamily="18" charset="0"/>
              </a:rPr>
              <a:t>Hat der Hundeführer den Eindruck, dass der Hund die Fährte nicht richtig aufgenommen hat, so steht es ihm frei, den Hund nochmals anzusetzen</a:t>
            </a:r>
            <a:r>
              <a:rPr lang="de-AT" altLang="de-DE" sz="4000" b="1" dirty="0" smtClean="0">
                <a:solidFill>
                  <a:srgbClr val="FF0000"/>
                </a:solidFill>
                <a:latin typeface="Adobe Garamond Pro Bold" pitchFamily="18" charset="0"/>
              </a:rPr>
              <a:t> </a:t>
            </a: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19167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626649183"/>
              </p:ext>
            </p:extLst>
          </p:nvPr>
        </p:nvGraphicFramePr>
        <p:xfrm>
          <a:off x="11113" y="0"/>
          <a:ext cx="9144000" cy="6858000"/>
        </p:xfrm>
        <a:graphic>
          <a:graphicData uri="http://schemas.openxmlformats.org/presentationml/2006/ole">
            <mc:AlternateContent xmlns:mc="http://schemas.openxmlformats.org/markup-compatibility/2006">
              <mc:Choice xmlns:v="urn:schemas-microsoft-com:vml" Requires="v">
                <p:oleObj spid="_x0000_s3486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a:t>
            </a:fld>
            <a:endParaRPr lang="de-DE"/>
          </a:p>
        </p:txBody>
      </p:sp>
      <p:sp>
        <p:nvSpPr>
          <p:cNvPr id="4" name="Textfeld 3"/>
          <p:cNvSpPr txBox="1"/>
          <p:nvPr/>
        </p:nvSpPr>
        <p:spPr>
          <a:xfrm>
            <a:off x="1563507" y="265639"/>
            <a:ext cx="6264696" cy="830997"/>
          </a:xfrm>
          <a:prstGeom prst="rect">
            <a:avLst/>
          </a:prstGeom>
          <a:noFill/>
        </p:spPr>
        <p:txBody>
          <a:bodyPr wrap="square" rtlCol="0">
            <a:spAutoFit/>
          </a:bodyPr>
          <a:lstStyle/>
          <a:p>
            <a:pPr algn="ctr"/>
            <a:r>
              <a:rPr lang="de-DE" sz="4800" b="1" dirty="0" smtClean="0"/>
              <a:t>HÖRZEICHEN</a:t>
            </a:r>
            <a:endParaRPr lang="de-DE" sz="4800" b="1" dirty="0"/>
          </a:p>
        </p:txBody>
      </p:sp>
      <p:sp>
        <p:nvSpPr>
          <p:cNvPr id="6" name="Pfeil nach rechts 5"/>
          <p:cNvSpPr/>
          <p:nvPr/>
        </p:nvSpPr>
        <p:spPr>
          <a:xfrm>
            <a:off x="173739" y="1507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725194" y="784790"/>
            <a:ext cx="7735237"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800" b="1" dirty="0" smtClean="0">
                <a:latin typeface="Adobe Garamond Pro Bold" pitchFamily="18" charset="0"/>
              </a:rPr>
              <a:t> In Deutschland werden Hörzeichen nur in deutscher Sprache gegeben</a:t>
            </a:r>
          </a:p>
          <a:p>
            <a:r>
              <a:rPr lang="de-AT" altLang="de-DE" sz="4400" b="1" dirty="0" smtClean="0">
                <a:solidFill>
                  <a:srgbClr val="FF0000"/>
                </a:solidFill>
                <a:latin typeface="Adobe Garamond Pro Bold" pitchFamily="18" charset="0"/>
              </a:rPr>
              <a:t>Ausnahme sind im Ausland ausgebildete Hunde oder welche von einem Ausländer vorgeführt werden</a:t>
            </a:r>
            <a:endParaRPr lang="de-AT" altLang="de-DE" sz="4000" b="1" dirty="0">
              <a:solidFill>
                <a:srgbClr val="FF0000"/>
              </a:solidFill>
              <a:latin typeface="Adobe Garamond Pro Bold" pitchFamily="18" charset="0"/>
            </a:endParaRPr>
          </a:p>
        </p:txBody>
      </p:sp>
    </p:spTree>
    <p:extLst>
      <p:ext uri="{BB962C8B-B14F-4D97-AF65-F5344CB8AC3E}">
        <p14:creationId xmlns:p14="http://schemas.microsoft.com/office/powerpoint/2010/main" val="14081839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006082263"/>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100384"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70</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Ansatz:</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Nur IFH1-IFH2 und IGP FH</a:t>
            </a:r>
          </a:p>
          <a:p>
            <a:pPr marL="571500" indent="-571500">
              <a:buFont typeface="Arial" panose="020B0604020202020204" pitchFamily="34" charset="0"/>
              <a:buChar char="•"/>
            </a:pPr>
            <a:r>
              <a:rPr lang="de-AT" altLang="de-DE" sz="4000" b="1" dirty="0" smtClean="0">
                <a:latin typeface="Adobe Garamond Pro Bold" pitchFamily="18" charset="0"/>
              </a:rPr>
              <a:t> Dies ist nur einmal möglich( innerhalb einer Leinenlänge ) und nur dann, solange sich der HF noch nicht auf der Fährte befindet.</a:t>
            </a:r>
            <a:endParaRPr lang="de-AT" altLang="de-DE" sz="4000" b="1" dirty="0" smtClean="0">
              <a:solidFill>
                <a:srgbClr val="FF0000"/>
              </a:solidFill>
              <a:latin typeface="Adobe Garamond Pro Bold" pitchFamily="18" charset="0"/>
            </a:endParaRPr>
          </a:p>
          <a:p>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16633" y="3285857"/>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020875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615768899"/>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31437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71</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Ansatz:</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Nur IFH1-IFH2 und IGP FH</a:t>
            </a:r>
          </a:p>
          <a:p>
            <a:pPr marL="571500" indent="-571500">
              <a:buFont typeface="Arial" panose="020B0604020202020204" pitchFamily="34" charset="0"/>
              <a:buChar char="•"/>
            </a:pPr>
            <a:endParaRPr lang="de-AT" altLang="de-DE" sz="4000" b="1" dirty="0" smtClean="0">
              <a:solidFill>
                <a:srgbClr val="FF0000"/>
              </a:solidFill>
              <a:latin typeface="Adobe Garamond Pro Bold" pitchFamily="18" charset="0"/>
            </a:endParaRPr>
          </a:p>
          <a:p>
            <a:r>
              <a:rPr lang="de-AT" altLang="de-DE" sz="4000" b="1" dirty="0" smtClean="0">
                <a:latin typeface="Adobe Garamond Pro Bold" pitchFamily="18" charset="0"/>
              </a:rPr>
              <a:t>  Pflichtentwertung    </a:t>
            </a:r>
            <a:r>
              <a:rPr lang="de-AT" altLang="de-DE" sz="4000" b="1" dirty="0" smtClean="0">
                <a:solidFill>
                  <a:srgbClr val="FF0000"/>
                </a:solidFill>
                <a:latin typeface="Adobe Garamond Pro Bold" pitchFamily="18" charset="0"/>
              </a:rPr>
              <a:t>4 Punkte</a:t>
            </a:r>
          </a:p>
          <a:p>
            <a:r>
              <a:rPr lang="de-AT" altLang="de-DE" sz="4000" b="1" dirty="0" smtClean="0">
                <a:solidFill>
                  <a:srgbClr val="FF0000"/>
                </a:solidFill>
                <a:latin typeface="Adobe Garamond Pro Bold" pitchFamily="18" charset="0"/>
              </a:rPr>
              <a:t>Wichtig:</a:t>
            </a:r>
          </a:p>
          <a:p>
            <a:r>
              <a:rPr lang="de-AT" altLang="de-DE" sz="4000" b="1" dirty="0" smtClean="0">
                <a:latin typeface="Adobe Garamond Pro Bold" pitchFamily="18" charset="0"/>
              </a:rPr>
              <a:t>Gilt nur innerhalb einer Leinenlänge</a:t>
            </a:r>
            <a:endParaRPr lang="de-AT" altLang="de-DE" sz="40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405190" y="343290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50056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024826923"/>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10140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72</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WINKEL:</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Der Abstand zwischen den Winkeln </a:t>
            </a: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Muss mindestens 50 Schritte betragen.</a:t>
            </a:r>
          </a:p>
          <a:p>
            <a:pPr marL="571500" indent="-571500">
              <a:buFont typeface="Arial" panose="020B0604020202020204" pitchFamily="34" charset="0"/>
              <a:buChar char="•"/>
            </a:pPr>
            <a:r>
              <a:rPr lang="de-AT" altLang="de-DE" sz="3600" b="1" dirty="0" smtClean="0">
                <a:latin typeface="Adobe Garamond Pro Bold" pitchFamily="18" charset="0"/>
              </a:rPr>
              <a:t>(Früher 30 Schritte )</a:t>
            </a:r>
            <a:endParaRPr lang="de-AT" altLang="de-DE" sz="36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405190" y="343290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705131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389885586"/>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10345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73</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WINKEL:</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 </a:t>
            </a:r>
            <a:r>
              <a:rPr lang="de-AT" altLang="de-DE" sz="4000" b="1" dirty="0" smtClean="0">
                <a:latin typeface="Adobe Garamond Pro Bold" pitchFamily="18" charset="0"/>
              </a:rPr>
              <a:t>Im Winkelbereich ist vom Hundeführer der vorgeschriebene Abstand einzuhalten.</a:t>
            </a:r>
          </a:p>
          <a:p>
            <a:pPr marL="571500" indent="-571500">
              <a:buFont typeface="Arial" panose="020B0604020202020204" pitchFamily="34" charset="0"/>
              <a:buChar char="•"/>
            </a:pPr>
            <a:r>
              <a:rPr lang="de-AT" altLang="de-DE" sz="4000" b="1" dirty="0" smtClean="0">
                <a:latin typeface="Adobe Garamond Pro Bold" pitchFamily="18" charset="0"/>
              </a:rPr>
              <a:t>Hierbei muss er nicht unbedingt auf der Fährte folgen</a:t>
            </a:r>
            <a:endParaRPr lang="de-AT" altLang="de-DE" sz="36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405190" y="343290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791964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303575876"/>
              </p:ext>
            </p:extLst>
          </p:nvPr>
        </p:nvGraphicFramePr>
        <p:xfrm>
          <a:off x="11113" y="72008"/>
          <a:ext cx="9144000" cy="6858000"/>
        </p:xfrm>
        <a:graphic>
          <a:graphicData uri="http://schemas.openxmlformats.org/presentationml/2006/ole">
            <mc:AlternateContent xmlns:mc="http://schemas.openxmlformats.org/markup-compatibility/2006">
              <mc:Choice xmlns:v="urn:schemas-microsoft-com:vml" Requires="v">
                <p:oleObj spid="_x0000_s10447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7200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74</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solidFill>
                  <a:srgbClr val="FF0000"/>
                </a:solidFill>
                <a:latin typeface="Adobe Garamond Pro Bold" pitchFamily="18" charset="0"/>
              </a:rPr>
              <a:t> </a:t>
            </a:r>
            <a:r>
              <a:rPr lang="de-AT" altLang="de-DE" sz="3600" b="1" dirty="0" smtClean="0">
                <a:solidFill>
                  <a:srgbClr val="FF0000"/>
                </a:solidFill>
                <a:latin typeface="Adobe Garamond Pro Bold" pitchFamily="18" charset="0"/>
              </a:rPr>
              <a:t> </a:t>
            </a:r>
            <a:r>
              <a:rPr lang="de-AT" altLang="de-DE" sz="3600" b="1" dirty="0" smtClean="0">
                <a:latin typeface="Adobe Garamond Pro Bold" pitchFamily="18" charset="0"/>
              </a:rPr>
              <a:t>Die Gegenstände müssen aus der Bewegung abgelegt werden.</a:t>
            </a:r>
          </a:p>
          <a:p>
            <a:pPr marL="571500" indent="-571500">
              <a:buFont typeface="Arial" panose="020B0604020202020204" pitchFamily="34" charset="0"/>
              <a:buChar char="•"/>
            </a:pPr>
            <a:r>
              <a:rPr lang="de-AT" altLang="de-DE" sz="3600" b="1" dirty="0" smtClean="0">
                <a:latin typeface="Adobe Garamond Pro Bold" pitchFamily="18" charset="0"/>
              </a:rPr>
              <a:t>Gegenstände werden nicht 20 Schritte vor oder nach dem Winkel abgelegt und müssen auf der Fährte liegen bzw. dort auch abgelegt werden</a:t>
            </a:r>
            <a:endParaRPr lang="de-AT" altLang="de-DE" sz="32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405190" y="343290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965594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435809844"/>
              </p:ext>
            </p:extLst>
          </p:nvPr>
        </p:nvGraphicFramePr>
        <p:xfrm>
          <a:off x="179512" y="150943"/>
          <a:ext cx="9144000" cy="6858000"/>
        </p:xfrm>
        <a:graphic>
          <a:graphicData uri="http://schemas.openxmlformats.org/presentationml/2006/ole">
            <mc:AlternateContent xmlns:mc="http://schemas.openxmlformats.org/markup-compatibility/2006">
              <mc:Choice xmlns:v="urn:schemas-microsoft-com:vml" Requires="v">
                <p:oleObj spid="_x0000_s10550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79512" y="15094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75</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latin typeface="Adobe Garamond Pro Bold" pitchFamily="18" charset="0"/>
              </a:rPr>
              <a:t>Nach dem Ablegen des letzten Gegenstandes muss der Fährtenleger</a:t>
            </a:r>
          </a:p>
          <a:p>
            <a:pPr marL="571500" indent="-571500">
              <a:buFont typeface="Arial" panose="020B0604020202020204" pitchFamily="34" charset="0"/>
              <a:buChar char="•"/>
            </a:pPr>
            <a:r>
              <a:rPr lang="de-AT" altLang="de-DE" sz="4000" b="1" dirty="0" smtClean="0">
                <a:latin typeface="Adobe Garamond Pro Bold" pitchFamily="18" charset="0"/>
              </a:rPr>
              <a:t>noch</a:t>
            </a:r>
            <a:r>
              <a:rPr lang="de-AT" altLang="de-DE" sz="4000" b="1" dirty="0" smtClean="0">
                <a:solidFill>
                  <a:srgbClr val="FF0000"/>
                </a:solidFill>
                <a:latin typeface="Adobe Garamond Pro Bold" pitchFamily="18" charset="0"/>
              </a:rPr>
              <a:t> mindestens 10 Schritte </a:t>
            </a:r>
            <a:r>
              <a:rPr lang="de-AT" altLang="de-DE" sz="4000" b="1" dirty="0" smtClean="0">
                <a:latin typeface="Adobe Garamond Pro Bold" pitchFamily="18" charset="0"/>
              </a:rPr>
              <a:t>in gerader Richtung weitergehen</a:t>
            </a:r>
            <a:endParaRPr lang="de-AT" altLang="de-DE" sz="32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405190" y="343290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04800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110949777"/>
              </p:ext>
            </p:extLst>
          </p:nvPr>
        </p:nvGraphicFramePr>
        <p:xfrm>
          <a:off x="179512" y="150943"/>
          <a:ext cx="9144000" cy="6858000"/>
        </p:xfrm>
        <a:graphic>
          <a:graphicData uri="http://schemas.openxmlformats.org/presentationml/2006/ole">
            <mc:AlternateContent xmlns:mc="http://schemas.openxmlformats.org/markup-compatibility/2006">
              <mc:Choice xmlns:v="urn:schemas-microsoft-com:vml" Requires="v">
                <p:oleObj spid="_x0000_s106527"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79512" y="15094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76</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Ablegen der Gegenstände:</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latin typeface="Adobe Garamond Pro Bold" pitchFamily="18" charset="0"/>
              </a:rPr>
              <a:t> </a:t>
            </a:r>
            <a:endParaRPr lang="de-AT" altLang="de-DE" sz="32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405190" y="343290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1863734"/>
            <a:ext cx="7416824"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4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3432900"/>
            <a:ext cx="7735197" cy="2084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7109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716727062"/>
              </p:ext>
            </p:extLst>
          </p:nvPr>
        </p:nvGraphicFramePr>
        <p:xfrm>
          <a:off x="179512" y="150943"/>
          <a:ext cx="9144000" cy="6858000"/>
        </p:xfrm>
        <a:graphic>
          <a:graphicData uri="http://schemas.openxmlformats.org/presentationml/2006/ole">
            <mc:AlternateContent xmlns:mc="http://schemas.openxmlformats.org/markup-compatibility/2006">
              <mc:Choice xmlns:v="urn:schemas-microsoft-com:vml" Requires="v">
                <p:oleObj spid="_x0000_s10755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79512" y="15094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77</a:t>
            </a:fld>
            <a:endParaRPr lang="de-DE"/>
          </a:p>
        </p:txBody>
      </p:sp>
      <p:sp>
        <p:nvSpPr>
          <p:cNvPr id="4" name="Textfeld 3"/>
          <p:cNvSpPr txBox="1"/>
          <p:nvPr/>
        </p:nvSpPr>
        <p:spPr>
          <a:xfrm>
            <a:off x="1083684"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latin typeface="Adobe Garamond Pro Bold" pitchFamily="18" charset="0"/>
              </a:rPr>
              <a:t>Der Gegenstand hat beim Verweisen zwischen oder vor den Pfoten zu liegen</a:t>
            </a:r>
            <a:endParaRPr lang="de-AT" altLang="de-DE" sz="32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405190" y="343290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116594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53544885"/>
              </p:ext>
            </p:extLst>
          </p:nvPr>
        </p:nvGraphicFramePr>
        <p:xfrm>
          <a:off x="-16203" y="21490"/>
          <a:ext cx="9144000" cy="6858000"/>
        </p:xfrm>
        <a:graphic>
          <a:graphicData uri="http://schemas.openxmlformats.org/presentationml/2006/ole">
            <mc:AlternateContent xmlns:mc="http://schemas.openxmlformats.org/markup-compatibility/2006">
              <mc:Choice xmlns:v="urn:schemas-microsoft-com:vml" Requires="v">
                <p:oleObj spid="_x0000_s10857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6203" y="2149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78</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 - Verweisen</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4000" b="1" dirty="0" smtClean="0">
                <a:latin typeface="Adobe Garamond Pro Bold" pitchFamily="18" charset="0"/>
              </a:rPr>
              <a:t>                           </a:t>
            </a:r>
            <a:r>
              <a:rPr lang="de-AT" altLang="de-DE" sz="2400" b="1" dirty="0" smtClean="0">
                <a:latin typeface="Adobe Garamond Pro Bold" pitchFamily="18" charset="0"/>
              </a:rPr>
              <a:t>korrektes Verweisen - vorzüglich</a:t>
            </a:r>
            <a:endParaRPr lang="de-AT" altLang="de-DE" sz="32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568998" y="4496508"/>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85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879" y="1706817"/>
            <a:ext cx="3313732" cy="201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847" y="4105169"/>
            <a:ext cx="3271266" cy="198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4716016" y="4319313"/>
            <a:ext cx="3816424" cy="830997"/>
          </a:xfrm>
          <a:prstGeom prst="rect">
            <a:avLst/>
          </a:prstGeom>
          <a:noFill/>
        </p:spPr>
        <p:txBody>
          <a:bodyPr wrap="square" rtlCol="0">
            <a:spAutoFit/>
          </a:bodyPr>
          <a:lstStyle/>
          <a:p>
            <a:r>
              <a:rPr lang="de-DE" sz="2400" b="1" dirty="0" smtClean="0"/>
              <a:t>Noch korrektes Verweisen –</a:t>
            </a:r>
          </a:p>
          <a:p>
            <a:r>
              <a:rPr lang="de-DE" sz="2400" b="1" dirty="0" smtClean="0"/>
              <a:t>Noch vorzüglich</a:t>
            </a:r>
            <a:endParaRPr lang="de-DE" sz="2400" b="1" dirty="0"/>
          </a:p>
        </p:txBody>
      </p:sp>
    </p:spTree>
    <p:extLst>
      <p:ext uri="{BB962C8B-B14F-4D97-AF65-F5344CB8AC3E}">
        <p14:creationId xmlns:p14="http://schemas.microsoft.com/office/powerpoint/2010/main" val="40325187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823534276"/>
              </p:ext>
            </p:extLst>
          </p:nvPr>
        </p:nvGraphicFramePr>
        <p:xfrm>
          <a:off x="-16203" y="21490"/>
          <a:ext cx="9144000" cy="6858000"/>
        </p:xfrm>
        <a:graphic>
          <a:graphicData uri="http://schemas.openxmlformats.org/presentationml/2006/ole">
            <mc:AlternateContent xmlns:mc="http://schemas.openxmlformats.org/markup-compatibility/2006">
              <mc:Choice xmlns:v="urn:schemas-microsoft-com:vml" Requires="v">
                <p:oleObj spid="_x0000_s10960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6203" y="2149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79</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 - Verweisen</a:t>
            </a: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568998" y="4496508"/>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4344891" y="4463329"/>
            <a:ext cx="3816424" cy="954107"/>
          </a:xfrm>
          <a:prstGeom prst="rect">
            <a:avLst/>
          </a:prstGeom>
          <a:noFill/>
        </p:spPr>
        <p:txBody>
          <a:bodyPr wrap="square" rtlCol="0">
            <a:spAutoFit/>
          </a:bodyPr>
          <a:lstStyle/>
          <a:p>
            <a:r>
              <a:rPr lang="de-DE" sz="2800" b="1" dirty="0" smtClean="0"/>
              <a:t>dichter Verweisen –</a:t>
            </a:r>
          </a:p>
          <a:p>
            <a:r>
              <a:rPr lang="de-DE" sz="2800" b="1" dirty="0" smtClean="0"/>
              <a:t>gut</a:t>
            </a:r>
            <a:endParaRPr lang="de-DE" sz="2800" b="1" dirty="0"/>
          </a:p>
        </p:txBody>
      </p:sp>
      <p:pic>
        <p:nvPicPr>
          <p:cNvPr id="1095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807" y="1810839"/>
            <a:ext cx="3025700" cy="208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4264052"/>
            <a:ext cx="2564708" cy="167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4261799" y="2234480"/>
            <a:ext cx="3838593" cy="954107"/>
          </a:xfrm>
          <a:prstGeom prst="rect">
            <a:avLst/>
          </a:prstGeom>
          <a:noFill/>
        </p:spPr>
        <p:txBody>
          <a:bodyPr wrap="square" rtlCol="0">
            <a:spAutoFit/>
          </a:bodyPr>
          <a:lstStyle/>
          <a:p>
            <a:r>
              <a:rPr lang="de-DE" sz="2800" b="1" dirty="0" smtClean="0"/>
              <a:t>neben den Pfoten – noch sehr gut</a:t>
            </a:r>
            <a:endParaRPr lang="de-DE" sz="2800" b="1" dirty="0"/>
          </a:p>
        </p:txBody>
      </p:sp>
    </p:spTree>
    <p:extLst>
      <p:ext uri="{BB962C8B-B14F-4D97-AF65-F5344CB8AC3E}">
        <p14:creationId xmlns:p14="http://schemas.microsoft.com/office/powerpoint/2010/main" val="3725167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83594652"/>
              </p:ext>
            </p:extLst>
          </p:nvPr>
        </p:nvGraphicFramePr>
        <p:xfrm>
          <a:off x="11113" y="0"/>
          <a:ext cx="9144000" cy="6858000"/>
        </p:xfrm>
        <a:graphic>
          <a:graphicData uri="http://schemas.openxmlformats.org/presentationml/2006/ole">
            <mc:AlternateContent xmlns:mc="http://schemas.openxmlformats.org/markup-compatibility/2006">
              <mc:Choice xmlns:v="urn:schemas-microsoft-com:vml" Requires="v">
                <p:oleObj spid="_x0000_s3589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a:t>
            </a:fld>
            <a:endParaRPr lang="de-DE"/>
          </a:p>
        </p:txBody>
      </p:sp>
      <p:sp>
        <p:nvSpPr>
          <p:cNvPr id="4" name="Textfeld 3"/>
          <p:cNvSpPr txBox="1"/>
          <p:nvPr/>
        </p:nvSpPr>
        <p:spPr>
          <a:xfrm>
            <a:off x="1563507" y="265639"/>
            <a:ext cx="6264696" cy="830997"/>
          </a:xfrm>
          <a:prstGeom prst="rect">
            <a:avLst/>
          </a:prstGeom>
          <a:noFill/>
        </p:spPr>
        <p:txBody>
          <a:bodyPr wrap="square" rtlCol="0">
            <a:spAutoFit/>
          </a:bodyPr>
          <a:lstStyle/>
          <a:p>
            <a:pPr algn="ctr"/>
            <a:r>
              <a:rPr lang="de-DE" sz="4800" b="1" dirty="0" smtClean="0"/>
              <a:t>HÖRZEICHEN</a:t>
            </a:r>
            <a:endParaRPr lang="de-DE" sz="4800" b="1" dirty="0"/>
          </a:p>
        </p:txBody>
      </p:sp>
      <p:sp>
        <p:nvSpPr>
          <p:cNvPr id="6" name="Pfeil nach rechts 5"/>
          <p:cNvSpPr/>
          <p:nvPr/>
        </p:nvSpPr>
        <p:spPr>
          <a:xfrm>
            <a:off x="173739" y="1507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725194" y="784790"/>
            <a:ext cx="7735237"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800" b="1" dirty="0" smtClean="0">
                <a:latin typeface="Adobe Garamond Pro Bold" pitchFamily="18" charset="0"/>
              </a:rPr>
              <a:t>  Sollten keine deutschen Hörzeichen verwendet werden</a:t>
            </a:r>
          </a:p>
          <a:p>
            <a:r>
              <a:rPr lang="de-AT" altLang="de-DE" sz="4800" b="1" dirty="0" smtClean="0">
                <a:solidFill>
                  <a:srgbClr val="FF0000"/>
                </a:solidFill>
                <a:latin typeface="Adobe Garamond Pro Bold" pitchFamily="18" charset="0"/>
              </a:rPr>
              <a:t>muss </a:t>
            </a:r>
            <a:r>
              <a:rPr lang="de-AT" altLang="de-DE" sz="4800" b="1" dirty="0" smtClean="0">
                <a:latin typeface="Adobe Garamond Pro Bold" pitchFamily="18" charset="0"/>
              </a:rPr>
              <a:t>dies dem LR vorher mitgeteilt werden</a:t>
            </a:r>
            <a:endParaRPr lang="de-AT" altLang="de-DE" sz="4000" b="1" dirty="0">
              <a:solidFill>
                <a:srgbClr val="FF0000"/>
              </a:solidFill>
              <a:latin typeface="Adobe Garamond Pro Bold" pitchFamily="18" charset="0"/>
            </a:endParaRPr>
          </a:p>
        </p:txBody>
      </p:sp>
    </p:spTree>
    <p:extLst>
      <p:ext uri="{BB962C8B-B14F-4D97-AF65-F5344CB8AC3E}">
        <p14:creationId xmlns:p14="http://schemas.microsoft.com/office/powerpoint/2010/main" val="39344727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416767381"/>
              </p:ext>
            </p:extLst>
          </p:nvPr>
        </p:nvGraphicFramePr>
        <p:xfrm>
          <a:off x="11113" y="3464"/>
          <a:ext cx="9144000" cy="6858000"/>
        </p:xfrm>
        <a:graphic>
          <a:graphicData uri="http://schemas.openxmlformats.org/presentationml/2006/ole">
            <mc:AlternateContent xmlns:mc="http://schemas.openxmlformats.org/markup-compatibility/2006">
              <mc:Choice xmlns:v="urn:schemas-microsoft-com:vml" Requires="v">
                <p:oleObj spid="_x0000_s110623"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346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80</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616432" y="1034151"/>
            <a:ext cx="842006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 - Verweisen</a:t>
            </a:r>
          </a:p>
          <a:p>
            <a:r>
              <a:rPr lang="de-AT" altLang="de-DE" sz="3600" b="1" dirty="0" smtClean="0">
                <a:solidFill>
                  <a:srgbClr val="FF0000"/>
                </a:solidFill>
                <a:latin typeface="Adobe Garamond Pro Bold" pitchFamily="18" charset="0"/>
              </a:rPr>
              <a:t> </a:t>
            </a:r>
            <a:endParaRPr lang="de-AT" altLang="de-DE" sz="32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568998" y="4496508"/>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255622" y="2263369"/>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4344890" y="4463329"/>
            <a:ext cx="4115541" cy="954107"/>
          </a:xfrm>
          <a:prstGeom prst="rect">
            <a:avLst/>
          </a:prstGeom>
          <a:noFill/>
        </p:spPr>
        <p:txBody>
          <a:bodyPr wrap="square" rtlCol="0">
            <a:spAutoFit/>
          </a:bodyPr>
          <a:lstStyle/>
          <a:p>
            <a:r>
              <a:rPr lang="de-DE" sz="2800" b="1" dirty="0" smtClean="0"/>
              <a:t>neben dem Gegenstand–</a:t>
            </a:r>
          </a:p>
          <a:p>
            <a:r>
              <a:rPr lang="de-DE" sz="2800" b="1" dirty="0" smtClean="0"/>
              <a:t>noch befriedigend</a:t>
            </a:r>
            <a:endParaRPr lang="de-DE" sz="2800" b="1" dirty="0"/>
          </a:p>
        </p:txBody>
      </p:sp>
      <p:sp>
        <p:nvSpPr>
          <p:cNvPr id="10" name="Textfeld 9"/>
          <p:cNvSpPr txBox="1"/>
          <p:nvPr/>
        </p:nvSpPr>
        <p:spPr>
          <a:xfrm>
            <a:off x="4261799" y="2234480"/>
            <a:ext cx="3838593" cy="954107"/>
          </a:xfrm>
          <a:prstGeom prst="rect">
            <a:avLst/>
          </a:prstGeom>
          <a:noFill/>
        </p:spPr>
        <p:txBody>
          <a:bodyPr wrap="square" rtlCol="0">
            <a:spAutoFit/>
          </a:bodyPr>
          <a:lstStyle/>
          <a:p>
            <a:r>
              <a:rPr lang="de-DE" sz="2800" b="1" dirty="0" smtClean="0"/>
              <a:t>auf dem Gegenstand– befriedigend</a:t>
            </a:r>
            <a:endParaRPr lang="de-DE" sz="2800" b="1" dirty="0"/>
          </a:p>
        </p:txBody>
      </p:sp>
      <p:pic>
        <p:nvPicPr>
          <p:cNvPr id="1105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862025"/>
            <a:ext cx="2923486" cy="181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5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4945" y="3831998"/>
            <a:ext cx="3126854" cy="219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4185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57835321"/>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12669"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81</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a:t>
            </a:r>
          </a:p>
          <a:p>
            <a:pPr marL="571500" indent="-571500">
              <a:buFont typeface="Arial" panose="020B0604020202020204" pitchFamily="34" charset="0"/>
              <a:buChar char="•"/>
            </a:pPr>
            <a:r>
              <a:rPr lang="de-AT" altLang="de-DE" sz="3200" b="1" dirty="0" smtClean="0">
                <a:latin typeface="Adobe Garamond Pro Bold" pitchFamily="18" charset="0"/>
              </a:rPr>
              <a:t>  </a:t>
            </a:r>
            <a:endParaRPr lang="de-AT" altLang="de-DE" sz="28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568998" y="4496508"/>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7037" y="1782450"/>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4261799" y="2234480"/>
            <a:ext cx="3838593" cy="523220"/>
          </a:xfrm>
          <a:prstGeom prst="rect">
            <a:avLst/>
          </a:prstGeom>
          <a:noFill/>
        </p:spPr>
        <p:txBody>
          <a:bodyPr wrap="square" rtlCol="0">
            <a:spAutoFit/>
          </a:bodyPr>
          <a:lstStyle/>
          <a:p>
            <a:r>
              <a:rPr lang="de-DE" sz="2800" b="1" dirty="0" smtClean="0"/>
              <a:t> </a:t>
            </a:r>
            <a:endParaRPr lang="de-DE" sz="2800" b="1" dirty="0"/>
          </a:p>
        </p:txBody>
      </p:sp>
      <p:pic>
        <p:nvPicPr>
          <p:cNvPr id="1126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7625" y="1876876"/>
            <a:ext cx="3990975"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3011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681493890"/>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1164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82</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a:t>
            </a:r>
          </a:p>
          <a:p>
            <a:pPr marL="571500" indent="-571500">
              <a:buFont typeface="Arial" panose="020B0604020202020204" pitchFamily="34" charset="0"/>
              <a:buChar char="•"/>
            </a:pPr>
            <a:r>
              <a:rPr lang="de-AT" altLang="de-DE" sz="3200" b="1" dirty="0" smtClean="0">
                <a:latin typeface="Adobe Garamond Pro Bold" pitchFamily="18" charset="0"/>
              </a:rPr>
              <a:t>IGP ZTP</a:t>
            </a:r>
            <a:r>
              <a:rPr lang="de-AT" altLang="de-DE" sz="3200" b="1" dirty="0" smtClean="0">
                <a:solidFill>
                  <a:srgbClr val="FF0000"/>
                </a:solidFill>
                <a:latin typeface="Adobe Garamond Pro Bold" pitchFamily="18" charset="0"/>
              </a:rPr>
              <a:t>  - </a:t>
            </a:r>
            <a:r>
              <a:rPr lang="de-AT" altLang="de-DE" sz="3200" b="1" dirty="0" smtClean="0">
                <a:latin typeface="Adobe Garamond Pro Bold" pitchFamily="18" charset="0"/>
              </a:rPr>
              <a:t>3 dem HF gehörende Gegenstände</a:t>
            </a:r>
          </a:p>
          <a:p>
            <a:pPr marL="571500" indent="-571500">
              <a:buFont typeface="Arial" panose="020B0604020202020204" pitchFamily="34" charset="0"/>
              <a:buChar char="•"/>
            </a:pPr>
            <a:r>
              <a:rPr lang="de-AT" altLang="de-DE" sz="3200" b="1" dirty="0" smtClean="0">
                <a:solidFill>
                  <a:srgbClr val="FF0000"/>
                </a:solidFill>
                <a:latin typeface="Adobe Garamond Pro Bold" pitchFamily="18" charset="0"/>
              </a:rPr>
              <a:t>                     3 x 7 </a:t>
            </a:r>
          </a:p>
          <a:p>
            <a:pPr marL="571500" indent="-571500">
              <a:buFont typeface="Arial" panose="020B0604020202020204" pitchFamily="34" charset="0"/>
              <a:buChar char="•"/>
            </a:pPr>
            <a:r>
              <a:rPr lang="de-AT" altLang="de-DE" sz="2800" b="1" dirty="0" smtClean="0">
                <a:latin typeface="Adobe Garamond Pro Bold" pitchFamily="18" charset="0"/>
              </a:rPr>
              <a:t>IGP V</a:t>
            </a:r>
            <a:r>
              <a:rPr lang="de-AT" altLang="de-DE" sz="2800" b="1" dirty="0" smtClean="0">
                <a:solidFill>
                  <a:srgbClr val="FF0000"/>
                </a:solidFill>
                <a:latin typeface="Adobe Garamond Pro Bold" pitchFamily="18" charset="0"/>
              </a:rPr>
              <a:t>       - 2 </a:t>
            </a:r>
            <a:r>
              <a:rPr lang="de-AT" altLang="de-DE" sz="2800" b="1" dirty="0" smtClean="0">
                <a:latin typeface="Adobe Garamond Pro Bold" pitchFamily="18" charset="0"/>
              </a:rPr>
              <a:t>dem HF gehörende Gegenstände</a:t>
            </a:r>
          </a:p>
          <a:p>
            <a:r>
              <a:rPr lang="de-AT" altLang="de-DE" sz="3200" b="1" dirty="0" smtClean="0">
                <a:solidFill>
                  <a:srgbClr val="FF0000"/>
                </a:solidFill>
                <a:latin typeface="Adobe Garamond Pro Bold" pitchFamily="18" charset="0"/>
              </a:rPr>
              <a:t>                        1 x 10 und 1 x 11</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IGP 1      </a:t>
            </a:r>
            <a:r>
              <a:rPr lang="de-AT" altLang="de-DE" sz="3200" b="1" dirty="0" smtClean="0">
                <a:solidFill>
                  <a:srgbClr val="FF0000"/>
                </a:solidFill>
                <a:latin typeface="Adobe Garamond Pro Bold" pitchFamily="18" charset="0"/>
              </a:rPr>
              <a:t>- 3 </a:t>
            </a:r>
            <a:r>
              <a:rPr lang="de-AT" altLang="de-DE" sz="3200" b="1" dirty="0" smtClean="0">
                <a:latin typeface="Adobe Garamond Pro Bold" pitchFamily="18" charset="0"/>
              </a:rPr>
              <a:t>dem HF gehörende Gegenstände</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3 x 7</a:t>
            </a:r>
            <a:r>
              <a:rPr lang="de-AT" altLang="de-DE" sz="3200" b="1" dirty="0" smtClean="0">
                <a:latin typeface="Adobe Garamond Pro Bold" pitchFamily="18" charset="0"/>
              </a:rPr>
              <a:t> </a:t>
            </a:r>
          </a:p>
          <a:p>
            <a:r>
              <a:rPr lang="de-AT" altLang="de-DE" sz="2800" b="1" dirty="0" smtClean="0">
                <a:latin typeface="Adobe Garamond Pro Bold" pitchFamily="18" charset="0"/>
              </a:rPr>
              <a:t>                        </a:t>
            </a:r>
            <a:r>
              <a:rPr lang="de-AT" altLang="de-DE" sz="2800" b="1" dirty="0" smtClean="0">
                <a:solidFill>
                  <a:srgbClr val="FF0000"/>
                </a:solidFill>
                <a:latin typeface="Adobe Garamond Pro Bold" pitchFamily="18" charset="0"/>
              </a:rPr>
              <a:t>1. Gegenstand am ersten Schenkel – </a:t>
            </a:r>
            <a:r>
              <a:rPr lang="de-AT" altLang="de-DE" sz="2800" b="1" dirty="0" smtClean="0">
                <a:latin typeface="Adobe Garamond Pro Bold" pitchFamily="18" charset="0"/>
              </a:rPr>
              <a:t>nicht</a:t>
            </a:r>
          </a:p>
          <a:p>
            <a:r>
              <a:rPr lang="de-AT" altLang="de-DE" sz="2800" b="1" dirty="0">
                <a:latin typeface="Adobe Garamond Pro Bold" pitchFamily="18" charset="0"/>
              </a:rPr>
              <a:t> </a:t>
            </a:r>
            <a:r>
              <a:rPr lang="de-AT" altLang="de-DE" sz="2800" b="1" dirty="0" smtClean="0">
                <a:latin typeface="Adobe Garamond Pro Bold" pitchFamily="18" charset="0"/>
              </a:rPr>
              <a:t>                            mehr nach 100 Schritten notwendig</a:t>
            </a:r>
          </a:p>
          <a:p>
            <a:r>
              <a:rPr lang="de-AT" altLang="de-DE" sz="2800" b="1" dirty="0">
                <a:latin typeface="Adobe Garamond Pro Bold" pitchFamily="18" charset="0"/>
              </a:rPr>
              <a:t> </a:t>
            </a:r>
            <a:r>
              <a:rPr lang="de-AT" altLang="de-DE" sz="2800" b="1" dirty="0" smtClean="0">
                <a:latin typeface="Adobe Garamond Pro Bold" pitchFamily="18" charset="0"/>
              </a:rPr>
              <a:t>                        2. Gegenstand am 2. Schenkel</a:t>
            </a:r>
          </a:p>
          <a:p>
            <a:r>
              <a:rPr lang="de-AT" altLang="de-DE" sz="2800" b="1" dirty="0">
                <a:latin typeface="Adobe Garamond Pro Bold" pitchFamily="18" charset="0"/>
              </a:rPr>
              <a:t> </a:t>
            </a:r>
            <a:r>
              <a:rPr lang="de-AT" altLang="de-DE" sz="2800" b="1" dirty="0" smtClean="0">
                <a:latin typeface="Adobe Garamond Pro Bold" pitchFamily="18" charset="0"/>
              </a:rPr>
              <a:t>                        3. Gegenstand am Ende</a:t>
            </a:r>
            <a:endParaRPr lang="de-AT" altLang="de-DE" sz="28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568998" y="4496508"/>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7037" y="1782450"/>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4261799" y="2234480"/>
            <a:ext cx="3838593" cy="523220"/>
          </a:xfrm>
          <a:prstGeom prst="rect">
            <a:avLst/>
          </a:prstGeom>
          <a:noFill/>
        </p:spPr>
        <p:txBody>
          <a:bodyPr wrap="square" rtlCol="0">
            <a:spAutoFit/>
          </a:bodyPr>
          <a:lstStyle/>
          <a:p>
            <a:r>
              <a:rPr lang="de-DE" sz="2800" b="1" dirty="0" smtClean="0"/>
              <a:t> </a:t>
            </a:r>
            <a:endParaRPr lang="de-DE" sz="2800" b="1" dirty="0"/>
          </a:p>
        </p:txBody>
      </p:sp>
    </p:spTree>
    <p:extLst>
      <p:ext uri="{BB962C8B-B14F-4D97-AF65-F5344CB8AC3E}">
        <p14:creationId xmlns:p14="http://schemas.microsoft.com/office/powerpoint/2010/main" val="42507740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558057843"/>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1369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83</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a:t>
            </a:r>
          </a:p>
          <a:p>
            <a:pPr marL="571500" indent="-571500">
              <a:buFont typeface="Arial" panose="020B0604020202020204" pitchFamily="34" charset="0"/>
              <a:buChar char="•"/>
            </a:pPr>
            <a:r>
              <a:rPr lang="de-AT" altLang="de-DE" sz="3200" b="1" dirty="0" smtClean="0">
                <a:latin typeface="Adobe Garamond Pro Bold" pitchFamily="18" charset="0"/>
              </a:rPr>
              <a:t>IGP  2 -  </a:t>
            </a:r>
            <a:r>
              <a:rPr lang="de-AT" altLang="de-DE" sz="3200" b="1" dirty="0" smtClean="0">
                <a:solidFill>
                  <a:srgbClr val="FF0000"/>
                </a:solidFill>
                <a:latin typeface="Adobe Garamond Pro Bold" pitchFamily="18" charset="0"/>
              </a:rPr>
              <a:t>3</a:t>
            </a:r>
            <a:r>
              <a:rPr lang="de-AT" altLang="de-DE" sz="3200" b="1" dirty="0" smtClean="0">
                <a:latin typeface="Adobe Garamond Pro Bold" pitchFamily="18" charset="0"/>
              </a:rPr>
              <a:t> Fremd – Gegenstände</a:t>
            </a:r>
          </a:p>
          <a:p>
            <a:pPr marL="571500" indent="-571500">
              <a:buFont typeface="Arial" panose="020B0604020202020204" pitchFamily="34" charset="0"/>
              <a:buChar char="•"/>
            </a:pPr>
            <a:r>
              <a:rPr lang="de-AT" altLang="de-DE" sz="3200" b="1" dirty="0">
                <a:latin typeface="Adobe Garamond Pro Bold" pitchFamily="18" charset="0"/>
              </a:rPr>
              <a:t> </a:t>
            </a:r>
            <a:r>
              <a:rPr lang="de-AT" altLang="de-DE" sz="3200" b="1" dirty="0" smtClean="0">
                <a:latin typeface="Adobe Garamond Pro Bold" pitchFamily="18" charset="0"/>
              </a:rPr>
              <a:t>                </a:t>
            </a:r>
            <a:r>
              <a:rPr lang="de-AT" altLang="de-DE" sz="3200" b="1" dirty="0" smtClean="0">
                <a:solidFill>
                  <a:srgbClr val="FF0000"/>
                </a:solidFill>
                <a:latin typeface="Adobe Garamond Pro Bold" pitchFamily="18" charset="0"/>
              </a:rPr>
              <a:t>3 x 7 </a:t>
            </a:r>
            <a:r>
              <a:rPr lang="de-AT" altLang="de-DE" sz="3200" b="1" dirty="0" smtClean="0">
                <a:latin typeface="Adobe Garamond Pro Bold" pitchFamily="18" charset="0"/>
              </a:rPr>
              <a:t>Punkte</a:t>
            </a:r>
          </a:p>
          <a:p>
            <a:pPr marL="571500" indent="-571500">
              <a:buFont typeface="Arial" panose="020B0604020202020204" pitchFamily="34" charset="0"/>
              <a:buChar char="•"/>
            </a:pPr>
            <a:endParaRPr lang="de-AT" altLang="de-DE" sz="3200" b="1" dirty="0" smtClean="0">
              <a:latin typeface="Adobe Garamond Pro Bold" pitchFamily="18" charset="0"/>
            </a:endParaRPr>
          </a:p>
          <a:p>
            <a:pPr marL="571500" indent="-571500">
              <a:buFont typeface="Arial" panose="020B0604020202020204" pitchFamily="34" charset="0"/>
              <a:buChar char="•"/>
            </a:pPr>
            <a:r>
              <a:rPr lang="de-AT" altLang="de-DE" sz="3200" b="1" dirty="0">
                <a:latin typeface="Adobe Garamond Pro Bold" pitchFamily="18" charset="0"/>
              </a:rPr>
              <a:t> </a:t>
            </a:r>
            <a:r>
              <a:rPr lang="de-AT" altLang="de-DE" sz="3200" b="1" dirty="0" smtClean="0">
                <a:latin typeface="Adobe Garamond Pro Bold" pitchFamily="18" charset="0"/>
              </a:rPr>
              <a:t>          1. Gegenstand am 1. Schenkel</a:t>
            </a:r>
          </a:p>
          <a:p>
            <a:pPr marL="571500" indent="-571500">
              <a:buFont typeface="Arial" panose="020B0604020202020204" pitchFamily="34" charset="0"/>
              <a:buChar char="•"/>
            </a:pPr>
            <a:r>
              <a:rPr lang="de-AT" altLang="de-DE" sz="3200" b="1" dirty="0">
                <a:latin typeface="Adobe Garamond Pro Bold" pitchFamily="18" charset="0"/>
              </a:rPr>
              <a:t> </a:t>
            </a:r>
            <a:r>
              <a:rPr lang="de-AT" altLang="de-DE" sz="3200" b="1" dirty="0" smtClean="0">
                <a:latin typeface="Adobe Garamond Pro Bold" pitchFamily="18" charset="0"/>
              </a:rPr>
              <a:t>          2. Gegenstand am 2. Schenkel</a:t>
            </a:r>
          </a:p>
          <a:p>
            <a:pPr marL="457200" indent="-457200">
              <a:buFont typeface="Arial" panose="020B0604020202020204" pitchFamily="34" charset="0"/>
              <a:buChar char="•"/>
            </a:pPr>
            <a:r>
              <a:rPr lang="de-AT" altLang="de-DE" sz="3200" b="1" dirty="0">
                <a:latin typeface="Adobe Garamond Pro Bold" pitchFamily="18" charset="0"/>
              </a:rPr>
              <a:t> </a:t>
            </a:r>
            <a:r>
              <a:rPr lang="de-AT" altLang="de-DE" sz="3200" b="1" dirty="0" smtClean="0">
                <a:latin typeface="Adobe Garamond Pro Bold" pitchFamily="18" charset="0"/>
              </a:rPr>
              <a:t>           3. Gegenstand am Ende</a:t>
            </a:r>
            <a:endParaRPr lang="de-AT" altLang="de-DE" sz="28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568998" y="4496508"/>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7037" y="1782450"/>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988608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380588819"/>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1471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84</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Gegenstände:</a:t>
            </a:r>
          </a:p>
          <a:p>
            <a:pPr marL="571500" indent="-571500">
              <a:buFont typeface="Arial" panose="020B0604020202020204" pitchFamily="34" charset="0"/>
              <a:buChar char="•"/>
            </a:pPr>
            <a:r>
              <a:rPr lang="de-AT" altLang="de-DE" sz="3200" b="1" dirty="0" smtClean="0">
                <a:latin typeface="Adobe Garamond Pro Bold" pitchFamily="18" charset="0"/>
              </a:rPr>
              <a:t>IGP  3 -  </a:t>
            </a:r>
            <a:r>
              <a:rPr lang="de-AT" altLang="de-DE" sz="3200" b="1" dirty="0" smtClean="0">
                <a:solidFill>
                  <a:srgbClr val="FF0000"/>
                </a:solidFill>
                <a:latin typeface="Adobe Garamond Pro Bold" pitchFamily="18" charset="0"/>
              </a:rPr>
              <a:t>3</a:t>
            </a:r>
            <a:r>
              <a:rPr lang="de-AT" altLang="de-DE" sz="3200" b="1" dirty="0" smtClean="0">
                <a:latin typeface="Adobe Garamond Pro Bold" pitchFamily="18" charset="0"/>
              </a:rPr>
              <a:t> Fremd – Gegenstände</a:t>
            </a:r>
          </a:p>
          <a:p>
            <a:pPr marL="571500" indent="-571500">
              <a:buFont typeface="Arial" panose="020B0604020202020204" pitchFamily="34" charset="0"/>
              <a:buChar char="•"/>
            </a:pPr>
            <a:r>
              <a:rPr lang="de-AT" altLang="de-DE" sz="3200" b="1" dirty="0">
                <a:latin typeface="Adobe Garamond Pro Bold" pitchFamily="18" charset="0"/>
              </a:rPr>
              <a:t> </a:t>
            </a:r>
            <a:r>
              <a:rPr lang="de-AT" altLang="de-DE" sz="3200" b="1" dirty="0" smtClean="0">
                <a:latin typeface="Adobe Garamond Pro Bold" pitchFamily="18" charset="0"/>
              </a:rPr>
              <a:t>                </a:t>
            </a:r>
            <a:r>
              <a:rPr lang="de-AT" altLang="de-DE" sz="3200" b="1" dirty="0" smtClean="0">
                <a:solidFill>
                  <a:srgbClr val="FF0000"/>
                </a:solidFill>
                <a:latin typeface="Adobe Garamond Pro Bold" pitchFamily="18" charset="0"/>
              </a:rPr>
              <a:t>3 x 7 </a:t>
            </a:r>
            <a:r>
              <a:rPr lang="de-AT" altLang="de-DE" sz="3200" b="1" dirty="0" smtClean="0">
                <a:latin typeface="Adobe Garamond Pro Bold" pitchFamily="18" charset="0"/>
              </a:rPr>
              <a:t>Punkte</a:t>
            </a:r>
          </a:p>
          <a:p>
            <a:pPr marL="571500" indent="-571500">
              <a:buFont typeface="Arial" panose="020B0604020202020204" pitchFamily="34" charset="0"/>
              <a:buChar char="•"/>
            </a:pPr>
            <a:endParaRPr lang="de-AT" altLang="de-DE" sz="3200" b="1" dirty="0" smtClean="0">
              <a:latin typeface="Adobe Garamond Pro Bold" pitchFamily="18" charset="0"/>
            </a:endParaRPr>
          </a:p>
          <a:p>
            <a:pPr marL="571500" indent="-571500">
              <a:buFont typeface="Arial" panose="020B0604020202020204" pitchFamily="34" charset="0"/>
              <a:buChar char="•"/>
            </a:pPr>
            <a:r>
              <a:rPr lang="de-AT" altLang="de-DE" sz="3200" b="1" dirty="0">
                <a:latin typeface="Adobe Garamond Pro Bold" pitchFamily="18" charset="0"/>
              </a:rPr>
              <a:t> </a:t>
            </a:r>
            <a:r>
              <a:rPr lang="de-AT" altLang="de-DE" sz="3200" b="1" dirty="0" smtClean="0">
                <a:latin typeface="Adobe Garamond Pro Bold" pitchFamily="18" charset="0"/>
              </a:rPr>
              <a:t>          1. Gegenstand  </a:t>
            </a:r>
            <a:r>
              <a:rPr lang="de-AT" altLang="de-DE" sz="3200" b="1" dirty="0" smtClean="0">
                <a:solidFill>
                  <a:srgbClr val="FF0000"/>
                </a:solidFill>
                <a:latin typeface="Adobe Garamond Pro Bold" pitchFamily="18" charset="0"/>
              </a:rPr>
              <a:t>nach mindestens 100   </a:t>
            </a:r>
          </a:p>
          <a:p>
            <a:pPr marL="571500" indent="-571500">
              <a:buFont typeface="Arial" panose="020B0604020202020204" pitchFamily="34" charset="0"/>
              <a:buChar char="•"/>
            </a:pPr>
            <a:r>
              <a:rPr lang="de-AT" altLang="de-DE" sz="3200" b="1" dirty="0">
                <a:latin typeface="Adobe Garamond Pro Bold" pitchFamily="18" charset="0"/>
              </a:rPr>
              <a:t> </a:t>
            </a:r>
            <a:r>
              <a:rPr lang="de-AT" altLang="de-DE" sz="3200" b="1" dirty="0" smtClean="0">
                <a:latin typeface="Adobe Garamond Pro Bold" pitchFamily="18" charset="0"/>
              </a:rPr>
              <a:t>               Schritten am 1. oder 2. Schenkel</a:t>
            </a:r>
          </a:p>
          <a:p>
            <a:pPr marL="571500" indent="-571500">
              <a:buFont typeface="Arial" panose="020B0604020202020204" pitchFamily="34" charset="0"/>
              <a:buChar char="•"/>
            </a:pPr>
            <a:r>
              <a:rPr lang="de-AT" altLang="de-DE" sz="3200" b="1" dirty="0">
                <a:latin typeface="Adobe Garamond Pro Bold" pitchFamily="18" charset="0"/>
              </a:rPr>
              <a:t> </a:t>
            </a:r>
            <a:r>
              <a:rPr lang="de-AT" altLang="de-DE" sz="3200" b="1" dirty="0" smtClean="0">
                <a:latin typeface="Adobe Garamond Pro Bold" pitchFamily="18" charset="0"/>
              </a:rPr>
              <a:t>          2. Gegenstand auf Weisung des LR</a:t>
            </a:r>
          </a:p>
          <a:p>
            <a:pPr marL="457200" indent="-457200">
              <a:buFont typeface="Arial" panose="020B0604020202020204" pitchFamily="34" charset="0"/>
              <a:buChar char="•"/>
            </a:pPr>
            <a:r>
              <a:rPr lang="de-AT" altLang="de-DE" sz="3200" b="1" dirty="0">
                <a:latin typeface="Adobe Garamond Pro Bold" pitchFamily="18" charset="0"/>
              </a:rPr>
              <a:t> </a:t>
            </a:r>
            <a:r>
              <a:rPr lang="de-AT" altLang="de-DE" sz="3200" b="1" dirty="0" smtClean="0">
                <a:latin typeface="Adobe Garamond Pro Bold" pitchFamily="18" charset="0"/>
              </a:rPr>
              <a:t>           3. Gegenstand am Ende</a:t>
            </a:r>
            <a:endParaRPr lang="de-AT" altLang="de-DE" sz="2800" b="1" dirty="0">
              <a:latin typeface="Adobe Garamond Pro Bold" pitchFamily="18" charset="0"/>
            </a:endParaRPr>
          </a:p>
        </p:txBody>
      </p:sp>
      <p:sp>
        <p:nvSpPr>
          <p:cNvPr id="5" name="Pfeil nach rechts 4"/>
          <p:cNvSpPr/>
          <p:nvPr/>
        </p:nvSpPr>
        <p:spPr>
          <a:xfrm>
            <a:off x="-1116634" y="4319313"/>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143087" y="3573016"/>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7037" y="1782450"/>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948162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48373123"/>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1574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85</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16632" y="2392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Ablegen der Gegenstände:</a:t>
            </a:r>
          </a:p>
          <a:p>
            <a:endParaRPr lang="de-AT" altLang="de-DE" sz="3600" b="1" dirty="0" smtClean="0">
              <a:solidFill>
                <a:srgbClr val="FF0000"/>
              </a:solidFill>
              <a:latin typeface="Adobe Garamond Pro Bold" pitchFamily="18" charset="0"/>
            </a:endParaRPr>
          </a:p>
          <a:p>
            <a:pPr marL="571500" indent="-571500">
              <a:buFont typeface="Arial" panose="020B0604020202020204" pitchFamily="34" charset="0"/>
              <a:buChar char="•"/>
            </a:pPr>
            <a:r>
              <a:rPr lang="de-AT" altLang="de-DE" sz="3200" b="1" dirty="0" smtClean="0">
                <a:latin typeface="Adobe Garamond Pro Bold" pitchFamily="18" charset="0"/>
              </a:rPr>
              <a:t> IGP-1, IGP-2 und IGP-3</a:t>
            </a:r>
          </a:p>
          <a:p>
            <a:r>
              <a:rPr lang="de-AT" altLang="de-DE" sz="3200" b="1" dirty="0" smtClean="0">
                <a:latin typeface="Adobe Garamond Pro Bold" pitchFamily="18" charset="0"/>
              </a:rPr>
              <a:t>Es ist grundsätzlich auch möglich, 2 Gegenstände auf einer Geraden abzulegen. Hierbei darf der 1. Gegenstand nicht unter mindestens 100 Schritten nach dem Abgang abgelegt werden.</a:t>
            </a:r>
          </a:p>
          <a:p>
            <a:endParaRPr lang="de-AT" altLang="de-DE" sz="3200" b="1" dirty="0" smtClean="0">
              <a:latin typeface="Adobe Garamond Pro Bold" pitchFamily="18" charset="0"/>
            </a:endParaRPr>
          </a:p>
          <a:p>
            <a:r>
              <a:rPr lang="de-AT" altLang="de-DE" sz="3200" b="1" dirty="0" smtClean="0">
                <a:latin typeface="Adobe Garamond Pro Bold" pitchFamily="18" charset="0"/>
              </a:rPr>
              <a:t>Bei IGP-3 ist es ebenfalls grundsätzlich erlaubt, 2 Gegenstände am letzten Schenkel zu legen.</a:t>
            </a:r>
            <a:endParaRPr lang="de-AT" altLang="de-DE" sz="2800" b="1" dirty="0">
              <a:latin typeface="Adobe Garamond Pro Bold" pitchFamily="18" charset="0"/>
            </a:endParaRPr>
          </a:p>
        </p:txBody>
      </p:sp>
      <p:sp>
        <p:nvSpPr>
          <p:cNvPr id="5" name="Pfeil nach rechts 4"/>
          <p:cNvSpPr/>
          <p:nvPr/>
        </p:nvSpPr>
        <p:spPr>
          <a:xfrm>
            <a:off x="90612" y="5085184"/>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107504" y="222506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297037" y="1782450"/>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281335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772877165"/>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1676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86</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725101" y="2704856"/>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Änderungen  </a:t>
            </a:r>
          </a:p>
          <a:p>
            <a:r>
              <a:rPr lang="de-AT" altLang="de-DE" sz="3200" b="1" dirty="0" smtClean="0">
                <a:solidFill>
                  <a:srgbClr val="FF0000"/>
                </a:solidFill>
                <a:latin typeface="Adobe Garamond Pro Bold" pitchFamily="18" charset="0"/>
              </a:rPr>
              <a:t>IFH-1:</a:t>
            </a:r>
            <a:r>
              <a:rPr lang="de-AT" altLang="de-DE" sz="3200" b="1" dirty="0" smtClean="0">
                <a:latin typeface="Adobe Garamond Pro Bold" pitchFamily="18" charset="0"/>
              </a:rPr>
              <a:t> Liegezeit </a:t>
            </a:r>
            <a:r>
              <a:rPr lang="de-AT" altLang="de-DE" sz="3200" b="1" dirty="0" smtClean="0">
                <a:solidFill>
                  <a:srgbClr val="FF0000"/>
                </a:solidFill>
                <a:latin typeface="Adobe Garamond Pro Bold" pitchFamily="18" charset="0"/>
              </a:rPr>
              <a:t>120</a:t>
            </a:r>
            <a:r>
              <a:rPr lang="de-AT" altLang="de-DE" sz="3200" b="1" dirty="0" smtClean="0">
                <a:latin typeface="Adobe Garamond Pro Bold" pitchFamily="18" charset="0"/>
              </a:rPr>
              <a:t> Minuten ( früher 180 )</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1. Gegenstand </a:t>
            </a:r>
            <a:r>
              <a:rPr lang="de-AT" altLang="de-DE" sz="3200" b="1" dirty="0" err="1" smtClean="0">
                <a:solidFill>
                  <a:srgbClr val="FF0000"/>
                </a:solidFill>
                <a:latin typeface="Adobe Garamond Pro Bold" pitchFamily="18" charset="0"/>
              </a:rPr>
              <a:t>frühest</a:t>
            </a:r>
            <a:r>
              <a:rPr lang="de-AT" altLang="de-DE" sz="3200" b="1" dirty="0" smtClean="0">
                <a:solidFill>
                  <a:srgbClr val="FF0000"/>
                </a:solidFill>
                <a:latin typeface="Adobe Garamond Pro Bold" pitchFamily="18" charset="0"/>
              </a:rPr>
              <a:t>. nach 100 Schritten</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Verleitung 30 Minuten VOR Ansatz und </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nicht unter 60 Grad</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Wechselgelände nicht mehr zwingend </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vorgeschrieben      </a:t>
            </a:r>
          </a:p>
          <a:p>
            <a:pPr marL="571500" indent="-571500">
              <a:buFont typeface="Arial" panose="020B0604020202020204" pitchFamily="34" charset="0"/>
              <a:buChar char="•"/>
            </a:pPr>
            <a:r>
              <a:rPr lang="de-AT" altLang="de-DE" sz="3200" b="1" dirty="0" smtClean="0">
                <a:latin typeface="Adobe Garamond Pro Bold" pitchFamily="18" charset="0"/>
              </a:rPr>
              <a:t> Länge, Schenkel, Gegenstände bleiben wie gehabt </a:t>
            </a:r>
            <a:endParaRPr lang="de-AT" altLang="de-DE" sz="2800" b="1" dirty="0">
              <a:latin typeface="Adobe Garamond Pro Bold" pitchFamily="18" charset="0"/>
            </a:endParaRPr>
          </a:p>
        </p:txBody>
      </p:sp>
      <p:sp>
        <p:nvSpPr>
          <p:cNvPr id="5" name="Pfeil nach rechts 4"/>
          <p:cNvSpPr/>
          <p:nvPr/>
        </p:nvSpPr>
        <p:spPr>
          <a:xfrm>
            <a:off x="725100" y="3645024"/>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725101" y="222506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468313" y="4581128"/>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654446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717024525"/>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1983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87</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725101" y="2704856"/>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Änderungen  </a:t>
            </a:r>
          </a:p>
          <a:p>
            <a:r>
              <a:rPr lang="de-AT" altLang="de-DE" sz="3200" b="1" dirty="0" smtClean="0">
                <a:solidFill>
                  <a:srgbClr val="FF0000"/>
                </a:solidFill>
                <a:latin typeface="Adobe Garamond Pro Bold" pitchFamily="18" charset="0"/>
              </a:rPr>
              <a:t>IGP - FH    ----  </a:t>
            </a:r>
            <a:r>
              <a:rPr lang="de-AT" altLang="de-DE" sz="3200" b="1" dirty="0" smtClean="0">
                <a:latin typeface="Adobe Garamond Pro Bold" pitchFamily="18" charset="0"/>
              </a:rPr>
              <a:t> </a:t>
            </a:r>
            <a:r>
              <a:rPr lang="de-AT" altLang="de-DE" sz="3200" b="1" dirty="0" smtClean="0">
                <a:solidFill>
                  <a:srgbClr val="FF0000"/>
                </a:solidFill>
                <a:latin typeface="Adobe Garamond Pro Bold" pitchFamily="18" charset="0"/>
              </a:rPr>
              <a:t>Voraussetzung IFH-2 od. BH/VT</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1. Gegenstand </a:t>
            </a:r>
            <a:r>
              <a:rPr lang="de-AT" altLang="de-DE" sz="3200" b="1" dirty="0" err="1" smtClean="0">
                <a:latin typeface="Adobe Garamond Pro Bold" pitchFamily="18" charset="0"/>
              </a:rPr>
              <a:t>frühest</a:t>
            </a:r>
            <a:r>
              <a:rPr lang="de-AT" altLang="de-DE" sz="3200" b="1" dirty="0" smtClean="0">
                <a:latin typeface="Adobe Garamond Pro Bold" pitchFamily="18" charset="0"/>
              </a:rPr>
              <a:t>. nach 100 Schritten</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Verleitung 30 Minuten vor Ansatz und </a:t>
            </a:r>
          </a:p>
          <a:p>
            <a:r>
              <a:rPr lang="de-AT" altLang="de-DE" sz="3200" b="1" dirty="0">
                <a:latin typeface="Adobe Garamond Pro Bold" pitchFamily="18" charset="0"/>
              </a:rPr>
              <a:t> </a:t>
            </a:r>
            <a:r>
              <a:rPr lang="de-AT" altLang="de-DE" sz="3200" b="1" dirty="0" smtClean="0">
                <a:latin typeface="Adobe Garamond Pro Bold" pitchFamily="18" charset="0"/>
              </a:rPr>
              <a:t>           nicht unter 60 Grad</a:t>
            </a:r>
          </a:p>
          <a:p>
            <a:r>
              <a:rPr lang="de-AT" altLang="de-DE" sz="3200" b="1" dirty="0">
                <a:latin typeface="Adobe Garamond Pro Bold" pitchFamily="18" charset="0"/>
              </a:rPr>
              <a:t> </a:t>
            </a:r>
            <a:r>
              <a:rPr lang="de-AT" altLang="de-DE" sz="3200" b="1" dirty="0" smtClean="0">
                <a:latin typeface="Adobe Garamond Pro Bold" pitchFamily="18" charset="0"/>
              </a:rPr>
              <a:t>           Halbkreis wie gehabt</a:t>
            </a:r>
          </a:p>
          <a:p>
            <a:pPr marL="571500" indent="-571500">
              <a:buFont typeface="Arial" panose="020B0604020202020204" pitchFamily="34" charset="0"/>
              <a:buChar char="•"/>
            </a:pPr>
            <a:r>
              <a:rPr lang="de-AT" altLang="de-DE" sz="3200" b="1" dirty="0" smtClean="0">
                <a:latin typeface="Adobe Garamond Pro Bold" pitchFamily="18" charset="0"/>
              </a:rPr>
              <a:t> Länge, Schenkel, Gegenstände bleiben wie gehabt.</a:t>
            </a:r>
          </a:p>
          <a:p>
            <a:pPr marL="571500" indent="-571500">
              <a:buFont typeface="Arial" panose="020B0604020202020204" pitchFamily="34" charset="0"/>
              <a:buChar char="•"/>
            </a:pPr>
            <a:r>
              <a:rPr lang="de-AT" altLang="de-DE" sz="3200" b="1" dirty="0" smtClean="0">
                <a:latin typeface="Adobe Garamond Pro Bold" pitchFamily="18" charset="0"/>
              </a:rPr>
              <a:t>An zwei Tagen unter 2 verschiedenen Richtern </a:t>
            </a:r>
            <a:endParaRPr lang="de-AT" altLang="de-DE" sz="2800" b="1" dirty="0">
              <a:latin typeface="Adobe Garamond Pro Bold" pitchFamily="18" charset="0"/>
            </a:endParaRPr>
          </a:p>
        </p:txBody>
      </p:sp>
      <p:sp>
        <p:nvSpPr>
          <p:cNvPr id="5" name="Pfeil nach rechts 4"/>
          <p:cNvSpPr/>
          <p:nvPr/>
        </p:nvSpPr>
        <p:spPr>
          <a:xfrm>
            <a:off x="725100" y="3645024"/>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725101" y="222506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468313" y="412501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818898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204160833"/>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1778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88</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725101" y="2704856"/>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Änderungen  </a:t>
            </a:r>
          </a:p>
          <a:p>
            <a:r>
              <a:rPr lang="de-AT" altLang="de-DE" sz="3200" b="1" dirty="0" smtClean="0">
                <a:solidFill>
                  <a:srgbClr val="FF0000"/>
                </a:solidFill>
                <a:latin typeface="Adobe Garamond Pro Bold" pitchFamily="18" charset="0"/>
              </a:rPr>
              <a:t>IFH - V:    Eigenfährte gilt als Prüfung</a:t>
            </a:r>
          </a:p>
          <a:p>
            <a:r>
              <a:rPr lang="de-AT" altLang="de-DE" sz="3200" b="1" dirty="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 Voraussetzung BH/VT</a:t>
            </a:r>
          </a:p>
          <a:p>
            <a:r>
              <a:rPr lang="de-AT" altLang="de-DE" sz="2800" b="1" dirty="0" smtClean="0">
                <a:latin typeface="Adobe Garamond Pro Bold" pitchFamily="18" charset="0"/>
              </a:rPr>
              <a:t>              Mindestalter   15 Monate</a:t>
            </a:r>
          </a:p>
          <a:p>
            <a:r>
              <a:rPr lang="de-AT" altLang="de-DE" sz="2800" b="1" dirty="0">
                <a:latin typeface="Adobe Garamond Pro Bold" pitchFamily="18" charset="0"/>
              </a:rPr>
              <a:t> </a:t>
            </a:r>
            <a:r>
              <a:rPr lang="de-AT" altLang="de-DE" sz="2800" b="1" dirty="0" smtClean="0">
                <a:latin typeface="Adobe Garamond Pro Bold" pitchFamily="18" charset="0"/>
              </a:rPr>
              <a:t>            600 Schritte</a:t>
            </a:r>
          </a:p>
          <a:p>
            <a:r>
              <a:rPr lang="de-AT" altLang="de-DE" sz="2800" b="1" dirty="0">
                <a:latin typeface="Adobe Garamond Pro Bold" pitchFamily="18" charset="0"/>
              </a:rPr>
              <a:t> </a:t>
            </a:r>
            <a:r>
              <a:rPr lang="de-AT" altLang="de-DE" sz="2800" b="1" dirty="0" smtClean="0">
                <a:latin typeface="Adobe Garamond Pro Bold" pitchFamily="18" charset="0"/>
              </a:rPr>
              <a:t>           5 Schenkel, 4 Winkel – wobei der letzte ein spitzer</a:t>
            </a:r>
          </a:p>
          <a:p>
            <a:r>
              <a:rPr lang="de-AT" altLang="de-DE" sz="2800" b="1" dirty="0">
                <a:latin typeface="Adobe Garamond Pro Bold" pitchFamily="18" charset="0"/>
              </a:rPr>
              <a:t> </a:t>
            </a:r>
            <a:r>
              <a:rPr lang="de-AT" altLang="de-DE" sz="2800" b="1" dirty="0" smtClean="0">
                <a:latin typeface="Adobe Garamond Pro Bold" pitchFamily="18" charset="0"/>
              </a:rPr>
              <a:t>           sein muss</a:t>
            </a:r>
          </a:p>
          <a:p>
            <a:r>
              <a:rPr lang="de-AT" altLang="de-DE" sz="2800" b="1" dirty="0">
                <a:latin typeface="Adobe Garamond Pro Bold" pitchFamily="18" charset="0"/>
              </a:rPr>
              <a:t> </a:t>
            </a:r>
            <a:r>
              <a:rPr lang="de-AT" altLang="de-DE" sz="2800" b="1" dirty="0" smtClean="0">
                <a:latin typeface="Adobe Garamond Pro Bold" pitchFamily="18" charset="0"/>
              </a:rPr>
              <a:t>            3 dem HF gehörende Gegenstände</a:t>
            </a:r>
          </a:p>
          <a:p>
            <a:r>
              <a:rPr lang="de-AT" altLang="de-DE" sz="2800" b="1" dirty="0">
                <a:latin typeface="Adobe Garamond Pro Bold" pitchFamily="18" charset="0"/>
              </a:rPr>
              <a:t> </a:t>
            </a:r>
            <a:r>
              <a:rPr lang="de-AT" altLang="de-DE" sz="2800" b="1" dirty="0" smtClean="0">
                <a:latin typeface="Adobe Garamond Pro Bold" pitchFamily="18" charset="0"/>
              </a:rPr>
              <a:t>           Liegezeit 90 Minuten</a:t>
            </a:r>
          </a:p>
          <a:p>
            <a:r>
              <a:rPr lang="de-AT" altLang="de-DE" sz="2800" b="1" dirty="0">
                <a:latin typeface="Adobe Garamond Pro Bold" pitchFamily="18" charset="0"/>
              </a:rPr>
              <a:t> </a:t>
            </a:r>
            <a:r>
              <a:rPr lang="de-AT" altLang="de-DE" sz="2800" b="1" dirty="0" smtClean="0">
                <a:latin typeface="Adobe Garamond Pro Bold" pitchFamily="18" charset="0"/>
              </a:rPr>
              <a:t>           Ausarbeitungszeit 20 Minuten  </a:t>
            </a:r>
            <a:endParaRPr lang="de-AT" altLang="de-DE" sz="2800" b="1" dirty="0">
              <a:latin typeface="Adobe Garamond Pro Bold" pitchFamily="18" charset="0"/>
            </a:endParaRPr>
          </a:p>
        </p:txBody>
      </p:sp>
      <p:sp>
        <p:nvSpPr>
          <p:cNvPr id="5" name="Pfeil nach rechts 4"/>
          <p:cNvSpPr/>
          <p:nvPr/>
        </p:nvSpPr>
        <p:spPr>
          <a:xfrm>
            <a:off x="695242" y="3232004"/>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725101" y="2225063"/>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468313" y="412501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77142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332872241"/>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1881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89</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981510" y="2664733"/>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IFH - V: mögliche Formen    </a:t>
            </a:r>
            <a:endParaRPr lang="de-AT" altLang="de-DE" sz="2800" b="1" dirty="0">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972616" y="4209842"/>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87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2" y="1628135"/>
            <a:ext cx="8533449" cy="4277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697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endParaRPr lang="de-DE" altLang="de-DE"/>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566887740"/>
              </p:ext>
            </p:extLst>
          </p:nvPr>
        </p:nvGraphicFramePr>
        <p:xfrm>
          <a:off x="11113" y="0"/>
          <a:ext cx="9144000" cy="6858000"/>
        </p:xfrm>
        <a:graphic>
          <a:graphicData uri="http://schemas.openxmlformats.org/presentationml/2006/ole">
            <mc:AlternateContent xmlns:mc="http://schemas.openxmlformats.org/markup-compatibility/2006">
              <mc:Choice xmlns:v="urn:schemas-microsoft-com:vml" Requires="v">
                <p:oleObj spid="_x0000_s3691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1111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395288"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a:t>
            </a:fld>
            <a:endParaRPr lang="de-DE"/>
          </a:p>
        </p:txBody>
      </p:sp>
      <p:sp>
        <p:nvSpPr>
          <p:cNvPr id="4" name="Textfeld 3"/>
          <p:cNvSpPr txBox="1"/>
          <p:nvPr/>
        </p:nvSpPr>
        <p:spPr>
          <a:xfrm>
            <a:off x="1563507" y="265639"/>
            <a:ext cx="6264696" cy="830997"/>
          </a:xfrm>
          <a:prstGeom prst="rect">
            <a:avLst/>
          </a:prstGeom>
          <a:noFill/>
        </p:spPr>
        <p:txBody>
          <a:bodyPr wrap="square" rtlCol="0">
            <a:spAutoFit/>
          </a:bodyPr>
          <a:lstStyle/>
          <a:p>
            <a:pPr algn="ctr"/>
            <a:r>
              <a:rPr lang="de-DE" sz="4800" b="1" dirty="0" smtClean="0"/>
              <a:t>PRÜFUNGSTAGE</a:t>
            </a:r>
            <a:endParaRPr lang="de-DE" sz="4800" b="1" dirty="0"/>
          </a:p>
        </p:txBody>
      </p:sp>
      <p:sp>
        <p:nvSpPr>
          <p:cNvPr id="6" name="Pfeil nach rechts 5"/>
          <p:cNvSpPr/>
          <p:nvPr/>
        </p:nvSpPr>
        <p:spPr>
          <a:xfrm>
            <a:off x="173739" y="15078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725194" y="784790"/>
            <a:ext cx="797271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AT" altLang="de-DE" sz="4000" b="1" dirty="0" smtClean="0">
                <a:solidFill>
                  <a:srgbClr val="000000"/>
                </a:solidFill>
                <a:latin typeface="Adobe Garamond Pro Bold" pitchFamily="18" charset="0"/>
              </a:rPr>
              <a:t> </a:t>
            </a:r>
            <a:endParaRPr lang="de-AT" altLang="de-DE" sz="8000" b="1" dirty="0" smtClean="0">
              <a:solidFill>
                <a:srgbClr val="000000"/>
              </a:solidFill>
              <a:latin typeface="Adobe Garamond Pro Bold" pitchFamily="18" charset="0"/>
            </a:endParaRPr>
          </a:p>
          <a:p>
            <a:r>
              <a:rPr lang="de-AT" altLang="de-DE" sz="4000" b="1" dirty="0" smtClean="0">
                <a:latin typeface="Adobe Garamond Pro Bold" pitchFamily="18" charset="0"/>
              </a:rPr>
              <a:t>   Es ist möglich die BH/VT in Verbindungmit einer weiteren Prüfung der Stufe 1 </a:t>
            </a:r>
            <a:r>
              <a:rPr lang="de-AT" altLang="de-DE" sz="4000" b="1" dirty="0" smtClean="0">
                <a:solidFill>
                  <a:srgbClr val="FF0000"/>
                </a:solidFill>
                <a:latin typeface="Adobe Garamond Pro Bold" pitchFamily="18" charset="0"/>
              </a:rPr>
              <a:t>(keine Spartenprüfung, nur </a:t>
            </a:r>
            <a:r>
              <a:rPr lang="de-AT" altLang="de-DE" sz="4000" b="1" dirty="0" err="1" smtClean="0">
                <a:solidFill>
                  <a:srgbClr val="FF0000"/>
                </a:solidFill>
                <a:latin typeface="Adobe Garamond Pro Bold" pitchFamily="18" charset="0"/>
              </a:rPr>
              <a:t>FPr,Upr,SPr</a:t>
            </a:r>
            <a:r>
              <a:rPr lang="de-AT" altLang="de-DE" sz="4000" b="1" dirty="0" smtClean="0">
                <a:solidFill>
                  <a:srgbClr val="FF0000"/>
                </a:solidFill>
                <a:latin typeface="Adobe Garamond Pro Bold" pitchFamily="18" charset="0"/>
              </a:rPr>
              <a:t>)</a:t>
            </a:r>
          </a:p>
          <a:p>
            <a:r>
              <a:rPr lang="de-AT" altLang="de-DE" sz="4000" b="1" dirty="0" smtClean="0">
                <a:latin typeface="Adobe Garamond Pro Bold" pitchFamily="18" charset="0"/>
              </a:rPr>
              <a:t>anlässlich einer 2-Tagesprüfung</a:t>
            </a:r>
          </a:p>
          <a:p>
            <a:r>
              <a:rPr lang="de-AT" altLang="de-DE" sz="4000" b="1" dirty="0" smtClean="0">
                <a:latin typeface="Adobe Garamond Pro Bold" pitchFamily="18" charset="0"/>
              </a:rPr>
              <a:t>(Freitag-Samstag; Samstag-Sonntag )</a:t>
            </a:r>
          </a:p>
          <a:p>
            <a:r>
              <a:rPr lang="de-AT" altLang="de-DE" sz="4000" b="1" dirty="0" smtClean="0">
                <a:latin typeface="Adobe Garamond Pro Bold" pitchFamily="18" charset="0"/>
              </a:rPr>
              <a:t>abzulegen.</a:t>
            </a:r>
            <a:endParaRPr lang="de-AT" altLang="de-DE" sz="3200" b="1" dirty="0">
              <a:latin typeface="Adobe Garamond Pro Bold" pitchFamily="18" charset="0"/>
            </a:endParaRPr>
          </a:p>
        </p:txBody>
      </p:sp>
    </p:spTree>
    <p:extLst>
      <p:ext uri="{BB962C8B-B14F-4D97-AF65-F5344CB8AC3E}">
        <p14:creationId xmlns:p14="http://schemas.microsoft.com/office/powerpoint/2010/main" val="30529274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820096462"/>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2085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90</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451717" y="413727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Falsches Verweisen</a:t>
            </a: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Hund unterbricht die Fährtenarbeit – HF geht nicht zum Hund – </a:t>
            </a:r>
            <a:r>
              <a:rPr lang="de-AT" altLang="de-DE" sz="3200" b="1" dirty="0" smtClean="0">
                <a:solidFill>
                  <a:srgbClr val="FF0000"/>
                </a:solidFill>
                <a:latin typeface="Adobe Garamond Pro Bold" pitchFamily="18" charset="0"/>
              </a:rPr>
              <a:t>Wiederansatz an langer Fährtenleine mit Suchkommando</a:t>
            </a:r>
          </a:p>
          <a:p>
            <a:endParaRPr lang="de-AT" altLang="de-DE" sz="3200" b="1" dirty="0">
              <a:solidFill>
                <a:srgbClr val="FF0000"/>
              </a:solidFill>
              <a:latin typeface="Adobe Garamond Pro Bold" pitchFamily="18" charset="0"/>
            </a:endParaRPr>
          </a:p>
          <a:p>
            <a:r>
              <a:rPr lang="de-AT" altLang="de-DE" sz="2800" b="1" dirty="0" smtClean="0">
                <a:latin typeface="Adobe Garamond Pro Bold" pitchFamily="18" charset="0"/>
              </a:rPr>
              <a:t>    alle Prüfungsstufen:   </a:t>
            </a:r>
            <a:r>
              <a:rPr lang="de-AT" altLang="de-DE" sz="2800" b="1" dirty="0" smtClean="0">
                <a:solidFill>
                  <a:srgbClr val="FF0000"/>
                </a:solidFill>
                <a:latin typeface="Adobe Garamond Pro Bold" pitchFamily="18" charset="0"/>
              </a:rPr>
              <a:t>- 2 Punkte</a:t>
            </a:r>
          </a:p>
          <a:p>
            <a:r>
              <a:rPr lang="de-AT" altLang="de-DE" sz="2800" b="1" dirty="0">
                <a:solidFill>
                  <a:srgbClr val="FF0000"/>
                </a:solidFill>
                <a:latin typeface="Adobe Garamond Pro Bold" pitchFamily="18" charset="0"/>
              </a:rPr>
              <a:t> </a:t>
            </a:r>
            <a:r>
              <a:rPr lang="de-AT" altLang="de-DE" sz="2800" b="1" dirty="0" smtClean="0">
                <a:solidFill>
                  <a:srgbClr val="FF0000"/>
                </a:solidFill>
                <a:latin typeface="Adobe Garamond Pro Bold" pitchFamily="18" charset="0"/>
              </a:rPr>
              <a:t>   IFH-2  und IGP FH:  -1 Punkt</a:t>
            </a:r>
            <a:endParaRPr lang="de-AT" altLang="de-DE" sz="2800" b="1" dirty="0">
              <a:solidFill>
                <a:srgbClr val="FF0000"/>
              </a:solidFill>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7503" y="2226145"/>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751923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402641983"/>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21882"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91</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451717" y="413727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Falsches Verweisen</a:t>
            </a: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Hund unterbricht die Fährtenarbeit – HF geht   zum Hund – </a:t>
            </a:r>
            <a:r>
              <a:rPr lang="de-AT" altLang="de-DE" sz="3200" b="1" dirty="0" smtClean="0">
                <a:solidFill>
                  <a:srgbClr val="FF0000"/>
                </a:solidFill>
                <a:latin typeface="Adobe Garamond Pro Bold" pitchFamily="18" charset="0"/>
              </a:rPr>
              <a:t>Wiederansatz am Hund mit einem HZ fürs Suchen</a:t>
            </a:r>
          </a:p>
          <a:p>
            <a:endParaRPr lang="de-AT" altLang="de-DE" sz="3200" b="1" dirty="0">
              <a:solidFill>
                <a:srgbClr val="FF0000"/>
              </a:solidFill>
              <a:latin typeface="Adobe Garamond Pro Bold" pitchFamily="18" charset="0"/>
            </a:endParaRPr>
          </a:p>
          <a:p>
            <a:r>
              <a:rPr lang="de-AT" altLang="de-DE" sz="2800" b="1" dirty="0" smtClean="0">
                <a:latin typeface="Adobe Garamond Pro Bold" pitchFamily="18" charset="0"/>
              </a:rPr>
              <a:t>    alle Prüfungsstufen:   </a:t>
            </a:r>
            <a:r>
              <a:rPr lang="de-AT" altLang="de-DE" sz="2800" b="1" dirty="0" smtClean="0">
                <a:solidFill>
                  <a:srgbClr val="FF0000"/>
                </a:solidFill>
                <a:latin typeface="Adobe Garamond Pro Bold" pitchFamily="18" charset="0"/>
              </a:rPr>
              <a:t>- 4 Punkte</a:t>
            </a:r>
          </a:p>
          <a:p>
            <a:r>
              <a:rPr lang="de-AT" altLang="de-DE" sz="2800" b="1" dirty="0">
                <a:solidFill>
                  <a:srgbClr val="FF0000"/>
                </a:solidFill>
                <a:latin typeface="Adobe Garamond Pro Bold" pitchFamily="18" charset="0"/>
              </a:rPr>
              <a:t> </a:t>
            </a:r>
            <a:r>
              <a:rPr lang="de-AT" altLang="de-DE" sz="2800" b="1" dirty="0" smtClean="0">
                <a:solidFill>
                  <a:srgbClr val="FF0000"/>
                </a:solidFill>
                <a:latin typeface="Adobe Garamond Pro Bold" pitchFamily="18" charset="0"/>
              </a:rPr>
              <a:t>   IFH-2  und IGP FH:  -2 Punkt</a:t>
            </a:r>
            <a:endParaRPr lang="de-AT" altLang="de-DE" sz="2800" b="1" dirty="0">
              <a:solidFill>
                <a:srgbClr val="FF0000"/>
              </a:solidFill>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7503" y="2226145"/>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786029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3267427525"/>
              </p:ext>
            </p:extLst>
          </p:nvPr>
        </p:nvGraphicFramePr>
        <p:xfrm>
          <a:off x="25865" y="0"/>
          <a:ext cx="9144000" cy="6858000"/>
        </p:xfrm>
        <a:graphic>
          <a:graphicData uri="http://schemas.openxmlformats.org/presentationml/2006/ole">
            <mc:AlternateContent xmlns:mc="http://schemas.openxmlformats.org/markup-compatibility/2006">
              <mc:Choice xmlns:v="urn:schemas-microsoft-com:vml" Requires="v">
                <p:oleObj spid="_x0000_s122906"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2586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92</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07504" y="394926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Pflichtentwertungen:</a:t>
            </a: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Kann </a:t>
            </a:r>
            <a:r>
              <a:rPr lang="de-AT" altLang="de-DE" sz="3200" b="1" dirty="0" smtClean="0">
                <a:solidFill>
                  <a:srgbClr val="FF0000"/>
                </a:solidFill>
                <a:latin typeface="Adobe Garamond Pro Bold" pitchFamily="18" charset="0"/>
              </a:rPr>
              <a:t>ein</a:t>
            </a:r>
            <a:r>
              <a:rPr lang="de-AT" altLang="de-DE" sz="3200" b="1" dirty="0" smtClean="0">
                <a:latin typeface="Adobe Garamond Pro Bold" pitchFamily="18" charset="0"/>
              </a:rPr>
              <a:t> nicht angezeigter Gegenstand auch vom Fährtenleger nicht gefunden werden, erfolgt </a:t>
            </a:r>
            <a:r>
              <a:rPr lang="de-AT" altLang="de-DE" sz="3200" b="1" dirty="0" smtClean="0">
                <a:solidFill>
                  <a:srgbClr val="FF0000"/>
                </a:solidFill>
                <a:latin typeface="Adobe Garamond Pro Bold" pitchFamily="18" charset="0"/>
              </a:rPr>
              <a:t>kein Punkteabzug</a:t>
            </a:r>
          </a:p>
          <a:p>
            <a:endParaRPr lang="de-AT" altLang="de-DE" sz="3200" b="1" dirty="0" smtClean="0">
              <a:solidFill>
                <a:srgbClr val="FF0000"/>
              </a:solidFill>
              <a:latin typeface="Adobe Garamond Pro Bold" pitchFamily="18" charset="0"/>
            </a:endParaRPr>
          </a:p>
          <a:p>
            <a:r>
              <a:rPr lang="de-AT" altLang="de-DE" sz="3200" b="1" dirty="0" smtClean="0">
                <a:solidFill>
                  <a:srgbClr val="FF0000"/>
                </a:solidFill>
                <a:latin typeface="Adobe Garamond Pro Bold" pitchFamily="18" charset="0"/>
              </a:rPr>
              <a:t>Für den Fall, dass </a:t>
            </a:r>
            <a:r>
              <a:rPr lang="de-AT" altLang="de-DE" sz="3200" b="1" dirty="0" err="1" smtClean="0">
                <a:solidFill>
                  <a:srgbClr val="FF0000"/>
                </a:solidFill>
                <a:latin typeface="Adobe Garamond Pro Bold" pitchFamily="18" charset="0"/>
              </a:rPr>
              <a:t>merere</a:t>
            </a:r>
            <a:r>
              <a:rPr lang="de-AT" altLang="de-DE" sz="3200" b="1" dirty="0" smtClean="0">
                <a:solidFill>
                  <a:srgbClr val="FF0000"/>
                </a:solidFill>
                <a:latin typeface="Adobe Garamond Pro Bold" pitchFamily="18" charset="0"/>
              </a:rPr>
              <a:t> Gegenstände nicht gefunden werden, wird dem HF eine Ersatzfährte angeboten</a:t>
            </a:r>
            <a:endParaRPr lang="de-AT" altLang="de-DE" sz="2800" b="1" dirty="0">
              <a:solidFill>
                <a:srgbClr val="FF0000"/>
              </a:solidFill>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7503" y="2226145"/>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120026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95269336"/>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23931"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93</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07504" y="394926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458587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Pflichtentwertungen:</a:t>
            </a: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Nimmt der Hundeführer dieses Angebot nicht an</a:t>
            </a:r>
          </a:p>
          <a:p>
            <a:endParaRPr lang="de-AT" altLang="de-DE" sz="3200" b="1" dirty="0" smtClean="0">
              <a:latin typeface="Adobe Garamond Pro Bold" pitchFamily="18" charset="0"/>
            </a:endParaRPr>
          </a:p>
          <a:p>
            <a:r>
              <a:rPr lang="de-AT" altLang="de-DE" sz="3200" b="1" dirty="0" smtClean="0">
                <a:solidFill>
                  <a:srgbClr val="FF0000"/>
                </a:solidFill>
                <a:latin typeface="Adobe Garamond Pro Bold" pitchFamily="18" charset="0"/>
              </a:rPr>
              <a:t>So gelten die nicht gefundenen Gegenstände als Überlaufen.</a:t>
            </a:r>
          </a:p>
          <a:p>
            <a:endParaRPr lang="de-AT" altLang="de-DE" sz="3200" b="1" dirty="0">
              <a:solidFill>
                <a:srgbClr val="FF0000"/>
              </a:solidFill>
              <a:latin typeface="Adobe Garamond Pro Bold" pitchFamily="18" charset="0"/>
            </a:endParaRPr>
          </a:p>
          <a:p>
            <a:r>
              <a:rPr lang="de-AT" altLang="de-DE" sz="3200" b="1" dirty="0" smtClean="0">
                <a:solidFill>
                  <a:srgbClr val="FF0000"/>
                </a:solidFill>
                <a:effectLst>
                  <a:outerShdw blurRad="38100" dist="38100" dir="2700000" algn="tl">
                    <a:srgbClr val="000000">
                      <a:alpha val="43137"/>
                    </a:srgbClr>
                  </a:outerShdw>
                </a:effectLst>
                <a:latin typeface="Adobe Garamond Pro Bold" pitchFamily="18" charset="0"/>
              </a:rPr>
              <a:t>Diese Regelung gilt nicht für IGP-v, IGP-1,IGP ZTP und IFH-V</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7503" y="2226145"/>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710280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4267446129"/>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2597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94</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07504" y="394926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310854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Pflichtentwertungen bei Eigenfährten:</a:t>
            </a: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Wird bei diesen Prüfungen ein Gegenstand weder vom Hund noch vom Hundeführer auf der Eigenfährte gefunden, werden für diese Gegenstände keine Punkte vergeben</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7503" y="2226145"/>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907048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2950031234"/>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24955"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95</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07504" y="3949269"/>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310854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a:t>
            </a: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Der Leistungsrichter muss beurteilen, mit welchem Eifer, welcher Sicherheit bzw. mit welcher Unsicherheit oder Flüchtigkeit der Hund an seine Arbeit herangeht.</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07503" y="2226145"/>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49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3528" y="3859367"/>
            <a:ext cx="3444825" cy="2394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51636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a:xfrm>
            <a:off x="685800" y="1700809"/>
            <a:ext cx="7772400" cy="1899642"/>
          </a:xfrm>
        </p:spPr>
        <p:txBody>
          <a:bodyPr/>
          <a:lstStyle/>
          <a:p>
            <a:r>
              <a:rPr lang="de-DE" altLang="de-DE" dirty="0" smtClean="0"/>
              <a:t> </a:t>
            </a:r>
            <a:endParaRPr lang="de-DE" altLang="de-DE" dirty="0"/>
          </a:p>
        </p:txBody>
      </p:sp>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96</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572286" y="39492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12475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a:t>
            </a:r>
          </a:p>
          <a:p>
            <a:pPr marL="457200" indent="-457200">
              <a:buFont typeface="Arial" panose="020B0604020202020204" pitchFamily="34" charset="0"/>
              <a:buChar char="•"/>
            </a:pPr>
            <a:r>
              <a:rPr lang="de-AT" altLang="de-DE" sz="3200" b="1" dirty="0" smtClean="0">
                <a:solidFill>
                  <a:srgbClr val="FF0000"/>
                </a:solidFill>
                <a:latin typeface="Adobe Garamond Pro Bold" pitchFamily="18" charset="0"/>
              </a:rPr>
              <a:t> </a:t>
            </a:r>
            <a:r>
              <a:rPr lang="de-AT" altLang="de-DE" sz="3200" b="1" dirty="0" smtClean="0">
                <a:latin typeface="Adobe Garamond Pro Bold" pitchFamily="18" charset="0"/>
              </a:rPr>
              <a:t>Suchverhalten</a:t>
            </a:r>
          </a:p>
          <a:p>
            <a:pPr marL="457200" indent="-457200">
              <a:buFont typeface="Arial" panose="020B0604020202020204" pitchFamily="34" charset="0"/>
              <a:buChar char="•"/>
            </a:pPr>
            <a:r>
              <a:rPr lang="de-AT" altLang="de-DE" sz="3200" b="1" dirty="0" smtClean="0">
                <a:effectLst>
                  <a:outerShdw blurRad="38100" dist="38100" dir="2700000" algn="tl">
                    <a:srgbClr val="000000">
                      <a:alpha val="43137"/>
                    </a:srgbClr>
                  </a:outerShdw>
                </a:effectLst>
                <a:latin typeface="Adobe Garamond Pro Bold" pitchFamily="18" charset="0"/>
              </a:rPr>
              <a:t>Motivation</a:t>
            </a:r>
            <a:endParaRPr lang="de-AT" altLang="de-DE" sz="3200" b="1" dirty="0">
              <a:effectLst>
                <a:outerShdw blurRad="38100" dist="38100" dir="2700000" algn="tl">
                  <a:srgbClr val="000000">
                    <a:alpha val="43137"/>
                  </a:srgbClr>
                </a:outerShdw>
              </a:effectLst>
              <a:latin typeface="Adobe Garamond Pro Bold" pitchFamily="18" charset="0"/>
            </a:endParaRPr>
          </a:p>
          <a:p>
            <a:pPr marL="457200" indent="-457200">
              <a:buFont typeface="Arial" panose="020B0604020202020204" pitchFamily="34" charset="0"/>
              <a:buChar char="•"/>
            </a:pPr>
            <a:r>
              <a:rPr lang="de-AT" altLang="de-DE" sz="3200" b="1" dirty="0" smtClean="0">
                <a:effectLst>
                  <a:outerShdw blurRad="38100" dist="38100" dir="2700000" algn="tl">
                    <a:srgbClr val="000000">
                      <a:alpha val="43137"/>
                    </a:srgbClr>
                  </a:outerShdw>
                </a:effectLst>
                <a:latin typeface="Adobe Garamond Pro Bold" pitchFamily="18" charset="0"/>
              </a:rPr>
              <a:t>Intensität( vor allem nach Winkeln u. </a:t>
            </a:r>
            <a:r>
              <a:rPr lang="de-AT" altLang="de-DE" sz="3200" b="1" dirty="0" err="1" smtClean="0">
                <a:effectLst>
                  <a:outerShdw blurRad="38100" dist="38100" dir="2700000" algn="tl">
                    <a:srgbClr val="000000">
                      <a:alpha val="43137"/>
                    </a:srgbClr>
                  </a:outerShdw>
                </a:effectLst>
                <a:latin typeface="Adobe Garamond Pro Bold" pitchFamily="18" charset="0"/>
              </a:rPr>
              <a:t>Ggstd</a:t>
            </a:r>
            <a:r>
              <a:rPr lang="de-AT" altLang="de-DE" sz="3200" b="1" dirty="0" smtClean="0">
                <a:effectLst>
                  <a:outerShdw blurRad="38100" dist="38100" dir="2700000" algn="tl">
                    <a:srgbClr val="000000">
                      <a:alpha val="43137"/>
                    </a:srgbClr>
                  </a:outerShdw>
                </a:effectLst>
                <a:latin typeface="Adobe Garamond Pro Bold" pitchFamily="18" charset="0"/>
              </a:rPr>
              <a:t>.)</a:t>
            </a:r>
          </a:p>
          <a:p>
            <a:pPr marL="457200" indent="-457200">
              <a:buFont typeface="Arial" panose="020B0604020202020204" pitchFamily="34" charset="0"/>
              <a:buChar char="•"/>
            </a:pPr>
            <a:r>
              <a:rPr lang="de-AT" altLang="de-DE" sz="3200" b="1" dirty="0" smtClean="0">
                <a:effectLst>
                  <a:outerShdw blurRad="38100" dist="38100" dir="2700000" algn="tl">
                    <a:srgbClr val="000000">
                      <a:alpha val="43137"/>
                    </a:srgbClr>
                  </a:outerShdw>
                </a:effectLst>
                <a:latin typeface="Adobe Garamond Pro Bold" pitchFamily="18" charset="0"/>
              </a:rPr>
              <a:t>Ausbildungsstand</a:t>
            </a:r>
          </a:p>
          <a:p>
            <a:pPr marL="457200" indent="-457200">
              <a:buFont typeface="Arial" panose="020B0604020202020204" pitchFamily="34" charset="0"/>
              <a:buChar char="•"/>
            </a:pPr>
            <a:r>
              <a:rPr lang="de-AT" altLang="de-DE" sz="3200" b="1" dirty="0" smtClean="0">
                <a:effectLst>
                  <a:outerShdw blurRad="38100" dist="38100" dir="2700000" algn="tl">
                    <a:srgbClr val="000000">
                      <a:alpha val="43137"/>
                    </a:srgbClr>
                  </a:outerShdw>
                </a:effectLst>
                <a:latin typeface="Adobe Garamond Pro Bold" pitchFamily="18" charset="0"/>
              </a:rPr>
              <a:t>Verhalten –offen-frei-</a:t>
            </a:r>
            <a:r>
              <a:rPr lang="de-AT" altLang="de-DE" sz="3200" b="1" dirty="0" err="1" smtClean="0">
                <a:effectLst>
                  <a:outerShdw blurRad="38100" dist="38100" dir="2700000" algn="tl">
                    <a:srgbClr val="000000">
                      <a:alpha val="43137"/>
                    </a:srgbClr>
                  </a:outerShdw>
                </a:effectLst>
                <a:latin typeface="Adobe Garamond Pro Bold" pitchFamily="18" charset="0"/>
              </a:rPr>
              <a:t>sebstsicher</a:t>
            </a:r>
            <a:r>
              <a:rPr lang="de-AT" altLang="de-DE" sz="3200" b="1" dirty="0" smtClean="0">
                <a:effectLst>
                  <a:outerShdw blurRad="38100" dist="38100" dir="2700000" algn="tl">
                    <a:srgbClr val="000000">
                      <a:alpha val="43137"/>
                    </a:srgbClr>
                  </a:outerShdw>
                </a:effectLst>
                <a:latin typeface="Adobe Garamond Pro Bold" pitchFamily="18" charset="0"/>
              </a:rPr>
              <a:t>-</a:t>
            </a:r>
            <a:r>
              <a:rPr lang="de-AT" altLang="de-DE" sz="3200" b="1" dirty="0" err="1" smtClean="0">
                <a:effectLst>
                  <a:outerShdw blurRad="38100" dist="38100" dir="2700000" algn="tl">
                    <a:srgbClr val="000000">
                      <a:alpha val="43137"/>
                    </a:srgbClr>
                  </a:outerShdw>
                </a:effectLst>
                <a:latin typeface="Adobe Garamond Pro Bold" pitchFamily="18" charset="0"/>
              </a:rPr>
              <a:t>meidend,gedrückt</a:t>
            </a:r>
            <a:endParaRPr lang="de-AT" altLang="de-DE" sz="3200" b="1" dirty="0" smtClean="0">
              <a:effectLst>
                <a:outerShdw blurRad="38100" dist="38100" dir="2700000" algn="tl">
                  <a:srgbClr val="000000">
                    <a:alpha val="43137"/>
                  </a:srgbClr>
                </a:outerShdw>
              </a:effectLst>
              <a:latin typeface="Adobe Garamond Pro Bold" pitchFamily="18" charset="0"/>
            </a:endParaRPr>
          </a:p>
          <a:p>
            <a:pPr marL="457200" indent="-457200">
              <a:buFont typeface="Arial" panose="020B0604020202020204" pitchFamily="34" charset="0"/>
              <a:buChar char="•"/>
            </a:pPr>
            <a:r>
              <a:rPr lang="de-AT" altLang="de-DE" sz="3200" b="1" dirty="0" smtClean="0">
                <a:effectLst>
                  <a:outerShdw blurRad="38100" dist="38100" dir="2700000" algn="tl">
                    <a:srgbClr val="000000">
                      <a:alpha val="43137"/>
                    </a:srgbClr>
                  </a:outerShdw>
                </a:effectLst>
                <a:latin typeface="Adobe Garamond Pro Bold" pitchFamily="18" charset="0"/>
              </a:rPr>
              <a:t>Verhalten besonders auch am Abgang</a:t>
            </a:r>
          </a:p>
          <a:p>
            <a:pPr marL="457200" indent="-457200">
              <a:buFont typeface="Arial" panose="020B0604020202020204" pitchFamily="34" charset="0"/>
              <a:buChar char="•"/>
            </a:pPr>
            <a:r>
              <a:rPr lang="de-AT" altLang="de-DE" sz="3200" b="1" dirty="0" smtClean="0">
                <a:effectLst>
                  <a:outerShdw blurRad="38100" dist="38100" dir="2700000" algn="tl">
                    <a:srgbClr val="000000">
                      <a:alpha val="43137"/>
                    </a:srgbClr>
                  </a:outerShdw>
                </a:effectLst>
                <a:latin typeface="Adobe Garamond Pro Bold" pitchFamily="18" charset="0"/>
              </a:rPr>
              <a:t>Verweisen</a:t>
            </a:r>
          </a:p>
          <a:p>
            <a:pPr marL="457200" indent="-457200">
              <a:buFont typeface="Arial" panose="020B0604020202020204" pitchFamily="34" charset="0"/>
              <a:buChar char="•"/>
            </a:pPr>
            <a:r>
              <a:rPr lang="de-AT" altLang="de-DE" sz="3200" b="1" dirty="0" smtClean="0">
                <a:effectLst>
                  <a:outerShdw blurRad="38100" dist="38100" dir="2700000" algn="tl">
                    <a:srgbClr val="000000">
                      <a:alpha val="43137"/>
                    </a:srgbClr>
                  </a:outerShdw>
                </a:effectLst>
                <a:latin typeface="Adobe Garamond Pro Bold" pitchFamily="18" charset="0"/>
              </a:rPr>
              <a:t>Wiederansatz</a:t>
            </a:r>
          </a:p>
          <a:p>
            <a:pPr marL="457200" indent="-457200">
              <a:buFont typeface="Arial" panose="020B0604020202020204" pitchFamily="34" charset="0"/>
              <a:buChar char="•"/>
            </a:pPr>
            <a:r>
              <a:rPr lang="de-AT" altLang="de-DE" sz="3200" b="1" dirty="0" smtClean="0">
                <a:effectLst>
                  <a:outerShdw blurRad="38100" dist="38100" dir="2700000" algn="tl">
                    <a:srgbClr val="000000">
                      <a:alpha val="43137"/>
                    </a:srgbClr>
                  </a:outerShdw>
                </a:effectLst>
                <a:latin typeface="Adobe Garamond Pro Bold" pitchFamily="18" charset="0"/>
              </a:rPr>
              <a:t>Führerhilfen</a:t>
            </a:r>
          </a:p>
          <a:p>
            <a:pPr marL="457200" indent="-457200">
              <a:buFont typeface="Arial" panose="020B0604020202020204" pitchFamily="34" charset="0"/>
              <a:buChar char="•"/>
            </a:pPr>
            <a:endParaRPr lang="de-AT" altLang="de-DE" sz="3600" b="1" dirty="0">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91882" y="2512770"/>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521924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a:xfrm>
            <a:off x="685800" y="1700809"/>
            <a:ext cx="7772400" cy="1899642"/>
          </a:xfrm>
        </p:spPr>
        <p:txBody>
          <a:bodyPr/>
          <a:lstStyle/>
          <a:p>
            <a:r>
              <a:rPr lang="de-DE" altLang="de-DE" dirty="0" smtClean="0"/>
              <a:t> </a:t>
            </a:r>
            <a:endParaRPr lang="de-DE" altLang="de-DE" dirty="0"/>
          </a:p>
        </p:txBody>
      </p:sp>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97</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572286" y="3949268"/>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649408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a:t>
            </a:r>
          </a:p>
          <a:p>
            <a:pPr marL="457200" indent="-457200">
              <a:buFont typeface="Arial" panose="020B0604020202020204" pitchFamily="34" charset="0"/>
              <a:buChar char="•"/>
            </a:pPr>
            <a:r>
              <a:rPr lang="de-AT" altLang="de-DE" sz="3200" b="1" dirty="0" smtClean="0">
                <a:solidFill>
                  <a:srgbClr val="FF0000"/>
                </a:solidFill>
                <a:latin typeface="Adobe Garamond Pro Bold" pitchFamily="18" charset="0"/>
              </a:rPr>
              <a:t> </a:t>
            </a:r>
            <a:r>
              <a:rPr lang="de-AT" altLang="de-DE" sz="2800" b="1" dirty="0" smtClean="0">
                <a:latin typeface="Adobe Garamond Pro Bold" pitchFamily="18" charset="0"/>
              </a:rPr>
              <a:t>Bodenverhältnisse</a:t>
            </a: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Bewuchs- und </a:t>
            </a:r>
            <a:r>
              <a:rPr lang="de-AT" altLang="de-DE" sz="2800" b="1" dirty="0" err="1" smtClean="0">
                <a:effectLst>
                  <a:outerShdw blurRad="38100" dist="38100" dir="2700000" algn="tl">
                    <a:srgbClr val="000000">
                      <a:alpha val="43137"/>
                    </a:srgbClr>
                  </a:outerShdw>
                </a:effectLst>
                <a:latin typeface="Adobe Garamond Pro Bold" pitchFamily="18" charset="0"/>
              </a:rPr>
              <a:t>Bewuchshöhe</a:t>
            </a:r>
            <a:endParaRPr lang="de-AT" altLang="de-DE" sz="2800" b="1" dirty="0" smtClean="0">
              <a:effectLst>
                <a:outerShdw blurRad="38100" dist="38100" dir="2700000" algn="tl">
                  <a:srgbClr val="000000">
                    <a:alpha val="43137"/>
                  </a:srgbClr>
                </a:outerShdw>
              </a:effectLst>
              <a:latin typeface="Adobe Garamond Pro Bold" pitchFamily="18" charset="0"/>
            </a:endParaRP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Geländebeschaffenheit</a:t>
            </a: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Trockenheit – Feuchtigkeit – Nässe</a:t>
            </a: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Geländewechsel</a:t>
            </a: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Windverhältnisse</a:t>
            </a: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Fremd- oder Wildwechsel</a:t>
            </a: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Witterungsverhältnisse</a:t>
            </a: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Temperatur</a:t>
            </a: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Luftfeuchtigkeit</a:t>
            </a:r>
          </a:p>
          <a:p>
            <a:pPr marL="457200" indent="-457200">
              <a:buFont typeface="Arial" panose="020B0604020202020204" pitchFamily="34" charset="0"/>
              <a:buChar char="•"/>
            </a:pPr>
            <a:r>
              <a:rPr lang="de-AT" altLang="de-DE" sz="2800" b="1" dirty="0" smtClean="0">
                <a:effectLst>
                  <a:outerShdw blurRad="38100" dist="38100" dir="2700000" algn="tl">
                    <a:srgbClr val="000000">
                      <a:alpha val="43137"/>
                    </a:srgbClr>
                  </a:outerShdw>
                </a:effectLst>
                <a:latin typeface="Adobe Garamond Pro Bold" pitchFamily="18" charset="0"/>
              </a:rPr>
              <a:t>Wetter</a:t>
            </a:r>
          </a:p>
          <a:p>
            <a:pPr marL="457200" indent="-457200">
              <a:buFont typeface="Arial" panose="020B0604020202020204" pitchFamily="34" charset="0"/>
              <a:buChar char="•"/>
            </a:pPr>
            <a:endParaRPr lang="de-AT" altLang="de-DE" sz="3200" b="1" dirty="0" smtClean="0">
              <a:effectLst>
                <a:outerShdw blurRad="38100" dist="38100" dir="2700000" algn="tl">
                  <a:srgbClr val="000000">
                    <a:alpha val="43137"/>
                  </a:srgbClr>
                </a:outerShdw>
              </a:effectLst>
              <a:latin typeface="Adobe Garamond Pro Bold" pitchFamily="18" charset="0"/>
            </a:endParaRPr>
          </a:p>
          <a:p>
            <a:pPr marL="457200" indent="-457200">
              <a:buFont typeface="Arial" panose="020B0604020202020204" pitchFamily="34" charset="0"/>
              <a:buChar char="•"/>
            </a:pPr>
            <a:endParaRPr lang="de-AT" altLang="de-DE" sz="3600" b="1" dirty="0">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391882" y="2512770"/>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460039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1274060013"/>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28028"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98</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42203" y="37612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55707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a:t>
            </a:r>
          </a:p>
          <a:p>
            <a:r>
              <a:rPr lang="de-AT" altLang="de-DE" sz="3200" b="1" dirty="0" smtClean="0">
                <a:solidFill>
                  <a:srgbClr val="FF0000"/>
                </a:solidFill>
                <a:latin typeface="Adobe Garamond Pro Bold" pitchFamily="18" charset="0"/>
              </a:rPr>
              <a:t>Bewertung der Schenkel:</a:t>
            </a:r>
          </a:p>
          <a:p>
            <a:pPr marL="457200" indent="-457200">
              <a:buFont typeface="Arial" panose="020B0604020202020204" pitchFamily="34" charset="0"/>
              <a:buChar char="•"/>
            </a:pPr>
            <a:r>
              <a:rPr lang="de-AT" altLang="de-DE" sz="3200" b="1" dirty="0" smtClean="0">
                <a:latin typeface="Adobe Garamond Pro Bold" pitchFamily="18" charset="0"/>
              </a:rPr>
              <a:t>Länge</a:t>
            </a:r>
          </a:p>
          <a:p>
            <a:pPr marL="457200" indent="-457200">
              <a:buFont typeface="Arial" panose="020B0604020202020204" pitchFamily="34" charset="0"/>
              <a:buChar char="•"/>
            </a:pPr>
            <a:r>
              <a:rPr lang="de-AT" altLang="de-DE" sz="3200" b="1" dirty="0" smtClean="0">
                <a:latin typeface="Adobe Garamond Pro Bold" pitchFamily="18" charset="0"/>
              </a:rPr>
              <a:t>Geländebeschaffenheit</a:t>
            </a:r>
          </a:p>
          <a:p>
            <a:pPr marL="457200" indent="-457200">
              <a:buFont typeface="Arial" panose="020B0604020202020204" pitchFamily="34" charset="0"/>
              <a:buChar char="•"/>
            </a:pPr>
            <a:r>
              <a:rPr lang="de-AT" altLang="de-DE" sz="3200" b="1" dirty="0" smtClean="0">
                <a:latin typeface="Adobe Garamond Pro Bold" pitchFamily="18" charset="0"/>
              </a:rPr>
              <a:t>Witterungsbedingungen</a:t>
            </a:r>
          </a:p>
          <a:p>
            <a:pPr marL="457200" indent="-457200">
              <a:buFont typeface="Arial" panose="020B0604020202020204" pitchFamily="34" charset="0"/>
              <a:buChar char="•"/>
            </a:pPr>
            <a:r>
              <a:rPr lang="de-AT" altLang="de-DE" sz="3200" b="1" dirty="0" smtClean="0">
                <a:latin typeface="Adobe Garamond Pro Bold" pitchFamily="18" charset="0"/>
              </a:rPr>
              <a:t>Im Prädikat</a:t>
            </a:r>
          </a:p>
          <a:p>
            <a:pPr marL="457200" indent="-457200">
              <a:buFont typeface="Arial" panose="020B0604020202020204" pitchFamily="34" charset="0"/>
              <a:buChar char="•"/>
            </a:pPr>
            <a:r>
              <a:rPr lang="de-AT" altLang="de-DE" sz="3200" b="1" dirty="0" smtClean="0">
                <a:latin typeface="Adobe Garamond Pro Bold" pitchFamily="18" charset="0"/>
              </a:rPr>
              <a:t>Besondere Schwierigkeiten</a:t>
            </a:r>
          </a:p>
          <a:p>
            <a:pPr marL="457200" indent="-457200">
              <a:buFont typeface="Arial" panose="020B0604020202020204" pitchFamily="34" charset="0"/>
              <a:buChar char="•"/>
            </a:pPr>
            <a:r>
              <a:rPr lang="de-AT" altLang="de-DE" sz="3200" b="1" dirty="0" err="1" smtClean="0">
                <a:latin typeface="Adobe Garamond Pro Bold" pitchFamily="18" charset="0"/>
              </a:rPr>
              <a:t>Verleitungen</a:t>
            </a:r>
            <a:endParaRPr lang="de-AT" altLang="de-DE" sz="3200" b="1" dirty="0" smtClean="0">
              <a:latin typeface="Adobe Garamond Pro Bold" pitchFamily="18" charset="0"/>
            </a:endParaRP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600466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ctrTitle"/>
          </p:nvPr>
        </p:nvSpPr>
        <p:spPr/>
        <p:txBody>
          <a:bodyPr/>
          <a:lstStyle/>
          <a:p>
            <a:r>
              <a:rPr lang="de-DE" altLang="de-DE" dirty="0" smtClean="0"/>
              <a:t>DIS</a:t>
            </a:r>
            <a:endParaRPr lang="de-DE" altLang="de-DE" dirty="0"/>
          </a:p>
        </p:txBody>
      </p:sp>
      <p:sp>
        <p:nvSpPr>
          <p:cNvPr id="188419" name="Rectangle 3"/>
          <p:cNvSpPr>
            <a:spLocks noGrp="1" noChangeArrowheads="1"/>
          </p:cNvSpPr>
          <p:nvPr>
            <p:ph type="subTitle" idx="1"/>
          </p:nvPr>
        </p:nvSpPr>
        <p:spPr/>
        <p:txBody>
          <a:bodyPr/>
          <a:lstStyle/>
          <a:p>
            <a:endParaRPr lang="de-DE" altLang="de-DE"/>
          </a:p>
        </p:txBody>
      </p:sp>
      <p:graphicFrame>
        <p:nvGraphicFramePr>
          <p:cNvPr id="188420" name="Object 4"/>
          <p:cNvGraphicFramePr>
            <a:graphicFrameLocks noChangeAspect="1"/>
          </p:cNvGraphicFramePr>
          <p:nvPr>
            <p:extLst>
              <p:ext uri="{D42A27DB-BD31-4B8C-83A1-F6EECF244321}">
                <p14:modId xmlns:p14="http://schemas.microsoft.com/office/powerpoint/2010/main" val="983566624"/>
              </p:ext>
            </p:extLst>
          </p:nvPr>
        </p:nvGraphicFramePr>
        <p:xfrm>
          <a:off x="-32583" y="91036"/>
          <a:ext cx="9144000" cy="6858000"/>
        </p:xfrm>
        <a:graphic>
          <a:graphicData uri="http://schemas.openxmlformats.org/presentationml/2006/ole">
            <mc:AlternateContent xmlns:mc="http://schemas.openxmlformats.org/markup-compatibility/2006">
              <mc:Choice xmlns:v="urn:schemas-microsoft-com:vml" Requires="v">
                <p:oleObj spid="_x0000_s129050" name="Präsentation" r:id="rId4" imgW="4154350" imgH="3116632" progId="PowerPoint.Show.8">
                  <p:embed/>
                </p:oleObj>
              </mc:Choice>
              <mc:Fallback>
                <p:oleObj name="Präsentation" r:id="rId4" imgW="4154350" imgH="3116632" progId="PowerPoint.Show.8">
                  <p:embed/>
                  <p:pic>
                    <p:nvPicPr>
                      <p:cNvPr id="0" name=""/>
                      <p:cNvPicPr>
                        <a:picLocks noChangeAspect="1" noChangeArrowheads="1"/>
                      </p:cNvPicPr>
                      <p:nvPr/>
                    </p:nvPicPr>
                    <p:blipFill>
                      <a:blip r:embed="rId5"/>
                      <a:srcRect/>
                      <a:stretch>
                        <a:fillRect/>
                      </a:stretch>
                    </p:blipFill>
                    <p:spPr bwMode="auto">
                      <a:xfrm>
                        <a:off x="-32583" y="9103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2" name="Rectangle 6"/>
          <p:cNvSpPr>
            <a:spLocks noChangeArrowheads="1"/>
          </p:cNvSpPr>
          <p:nvPr/>
        </p:nvSpPr>
        <p:spPr bwMode="auto">
          <a:xfrm>
            <a:off x="468313" y="7651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5400">
                <a:solidFill>
                  <a:schemeClr val="tx2"/>
                </a:solidFill>
                <a:effectLst>
                  <a:outerShdw blurRad="38100" dist="38100" dir="2700000" algn="tl">
                    <a:srgbClr val="000000"/>
                  </a:outerShdw>
                </a:effectLst>
                <a:latin typeface="Arial" charset="0"/>
                <a:cs typeface="Arial" charset="0"/>
              </a:defRPr>
            </a:lvl1pPr>
            <a:lvl2pPr algn="ctr">
              <a:defRPr sz="5400">
                <a:solidFill>
                  <a:schemeClr val="tx2"/>
                </a:solidFill>
                <a:effectLst>
                  <a:outerShdw blurRad="38100" dist="38100" dir="2700000" algn="tl">
                    <a:srgbClr val="000000"/>
                  </a:outerShdw>
                </a:effectLst>
                <a:latin typeface="Arial" charset="0"/>
                <a:cs typeface="Arial" charset="0"/>
              </a:defRPr>
            </a:lvl2pPr>
            <a:lvl3pPr algn="ctr">
              <a:defRPr sz="5400">
                <a:solidFill>
                  <a:schemeClr val="tx2"/>
                </a:solidFill>
                <a:effectLst>
                  <a:outerShdw blurRad="38100" dist="38100" dir="2700000" algn="tl">
                    <a:srgbClr val="000000"/>
                  </a:outerShdw>
                </a:effectLst>
                <a:latin typeface="Arial" charset="0"/>
                <a:cs typeface="Arial" charset="0"/>
              </a:defRPr>
            </a:lvl3pPr>
            <a:lvl4pPr algn="ctr">
              <a:defRPr sz="5400">
                <a:solidFill>
                  <a:schemeClr val="tx2"/>
                </a:solidFill>
                <a:effectLst>
                  <a:outerShdw blurRad="38100" dist="38100" dir="2700000" algn="tl">
                    <a:srgbClr val="000000"/>
                  </a:outerShdw>
                </a:effectLst>
                <a:latin typeface="Arial" charset="0"/>
                <a:cs typeface="Arial" charset="0"/>
              </a:defRPr>
            </a:lvl4pPr>
            <a:lvl5pPr algn="ctr">
              <a:defRPr sz="5400">
                <a:solidFill>
                  <a:schemeClr val="tx2"/>
                </a:solidFill>
                <a:effectLst>
                  <a:outerShdw blurRad="38100" dist="38100" dir="2700000" algn="tl">
                    <a:srgbClr val="000000"/>
                  </a:outerShdw>
                </a:effectLst>
                <a:latin typeface="Arial" charset="0"/>
                <a:cs typeface="Arial" charset="0"/>
              </a:defRPr>
            </a:lvl5pPr>
            <a:lvl6pPr marL="4572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6pPr>
            <a:lvl7pPr marL="9144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7pPr>
            <a:lvl8pPr marL="13716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8pPr>
            <a:lvl9pPr marL="1828800" algn="ctr" fontAlgn="base">
              <a:spcBef>
                <a:spcPct val="0"/>
              </a:spcBef>
              <a:spcAft>
                <a:spcPct val="0"/>
              </a:spcAft>
              <a:defRPr sz="5400">
                <a:solidFill>
                  <a:schemeClr val="tx2"/>
                </a:solidFill>
                <a:effectLst>
                  <a:outerShdw blurRad="38100" dist="38100" dir="2700000" algn="tl">
                    <a:srgbClr val="000000"/>
                  </a:outerShdw>
                </a:effectLst>
                <a:latin typeface="Arial" charset="0"/>
                <a:cs typeface="Arial" charset="0"/>
              </a:defRPr>
            </a:lvl9pPr>
          </a:lstStyle>
          <a:p>
            <a:endParaRPr lang="de-AT" altLang="de-DE" sz="6000" b="1" dirty="0">
              <a:solidFill>
                <a:srgbClr val="00CC00"/>
              </a:solidFill>
              <a:latin typeface="Wide Latin" pitchFamily="18" charset="0"/>
            </a:endParaRPr>
          </a:p>
        </p:txBody>
      </p:sp>
      <p:sp>
        <p:nvSpPr>
          <p:cNvPr id="188423" name="Rectangle 7"/>
          <p:cNvSpPr>
            <a:spLocks noChangeArrowheads="1"/>
          </p:cNvSpPr>
          <p:nvPr/>
        </p:nvSpPr>
        <p:spPr bwMode="auto">
          <a:xfrm>
            <a:off x="405190" y="2852738"/>
            <a:ext cx="8229600" cy="305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Font typeface="Wingdings" pitchFamily="2" charset="2"/>
              <a:defRPr sz="3200">
                <a:solidFill>
                  <a:schemeClr val="tx1"/>
                </a:solidFill>
                <a:effectLst>
                  <a:outerShdw blurRad="38100" dist="38100" dir="2700000" algn="tl">
                    <a:srgbClr val="000000"/>
                  </a:outerShdw>
                </a:effectLst>
                <a:latin typeface="Arial" charset="0"/>
                <a:cs typeface="Arial" charset="0"/>
              </a:defRPr>
            </a:lvl1pPr>
            <a:lvl2pPr algn="ctr">
              <a:spcBef>
                <a:spcPct val="20000"/>
              </a:spcBef>
              <a:buClr>
                <a:schemeClr val="folHlink"/>
              </a:buClr>
              <a:buSzPct val="50000"/>
              <a:buFont typeface="Wingdings" pitchFamily="2" charset="2"/>
              <a:defRPr sz="2800">
                <a:solidFill>
                  <a:schemeClr val="tx1"/>
                </a:solidFill>
                <a:effectLst>
                  <a:outerShdw blurRad="38100" dist="38100" dir="2700000" algn="tl">
                    <a:srgbClr val="000000"/>
                  </a:outerShdw>
                </a:effectLst>
                <a:latin typeface="Arial" charset="0"/>
                <a:cs typeface="Arial" charset="0"/>
              </a:defRPr>
            </a:lvl2pPr>
            <a:lvl3pPr algn="ctr">
              <a:spcBef>
                <a:spcPct val="20000"/>
              </a:spcBef>
              <a:buClr>
                <a:schemeClr val="hlink"/>
              </a:buClr>
              <a:buFont typeface="Wingdings" pitchFamily="2" charset="2"/>
              <a:defRPr sz="2400">
                <a:solidFill>
                  <a:schemeClr val="tx1"/>
                </a:solidFill>
                <a:effectLst>
                  <a:outerShdw blurRad="38100" dist="38100" dir="2700000" algn="tl">
                    <a:srgbClr val="000000"/>
                  </a:outerShdw>
                </a:effectLst>
                <a:latin typeface="Arial" charset="0"/>
                <a:cs typeface="Arial" charset="0"/>
              </a:defRPr>
            </a:lvl3pPr>
            <a:lvl4pPr algn="ctr">
              <a:spcBef>
                <a:spcPct val="20000"/>
              </a:spcBef>
              <a:buClr>
                <a:schemeClr val="folHlink"/>
              </a:buClr>
              <a:buSzPct val="50000"/>
              <a:buFont typeface="Wingdings" pitchFamily="2" charset="2"/>
              <a:defRPr sz="2000">
                <a:solidFill>
                  <a:schemeClr val="tx1"/>
                </a:solidFill>
                <a:effectLst>
                  <a:outerShdw blurRad="38100" dist="38100" dir="2700000" algn="tl">
                    <a:srgbClr val="000000"/>
                  </a:outerShdw>
                </a:effectLst>
                <a:latin typeface="Arial" charset="0"/>
                <a:cs typeface="Arial" charset="0"/>
              </a:defRPr>
            </a:lvl4pPr>
            <a:lvl5pPr algn="ct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5pPr>
            <a:lvl6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6pPr>
            <a:lvl7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7pPr>
            <a:lvl8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8pPr>
            <a:lvl9pPr algn="ctr" fontAlgn="base">
              <a:spcBef>
                <a:spcPct val="20000"/>
              </a:spcBef>
              <a:spcAft>
                <a:spcPct val="0"/>
              </a:spcAft>
              <a:buClr>
                <a:schemeClr val="hlink"/>
              </a:buClr>
              <a:buFont typeface="Wingdings" pitchFamily="2" charset="2"/>
              <a:defRPr sz="2000">
                <a:solidFill>
                  <a:schemeClr val="tx1"/>
                </a:solidFill>
                <a:effectLst>
                  <a:outerShdw blurRad="38100" dist="38100" dir="2700000" algn="tl">
                    <a:srgbClr val="000000"/>
                  </a:outerShdw>
                </a:effectLst>
                <a:latin typeface="Arial" charset="0"/>
                <a:cs typeface="Arial" charset="0"/>
              </a:defRPr>
            </a:lvl9pPr>
          </a:lstStyle>
          <a:p>
            <a:endParaRPr lang="de-AT" altLang="de-DE" b="1" dirty="0">
              <a:solidFill>
                <a:srgbClr val="000000"/>
              </a:solidFill>
              <a:effectLst>
                <a:outerShdw blurRad="38100" dist="38100" dir="2700000" algn="tl">
                  <a:srgbClr val="FFFFFF"/>
                </a:outerShdw>
              </a:effectLst>
            </a:endParaRPr>
          </a:p>
        </p:txBody>
      </p:sp>
      <p:sp>
        <p:nvSpPr>
          <p:cNvPr id="2" name="Fußzeilenplatzhalter 1"/>
          <p:cNvSpPr>
            <a:spLocks noGrp="1"/>
          </p:cNvSpPr>
          <p:nvPr>
            <p:ph type="ftr" sz="quarter" idx="11"/>
          </p:nvPr>
        </p:nvSpPr>
        <p:spPr/>
        <p:txBody>
          <a:bodyPr/>
          <a:lstStyle/>
          <a:p>
            <a:r>
              <a:rPr lang="de-DE" smtClean="0"/>
              <a:t>@Bruno Kastelic-Sakoparnig</a:t>
            </a:r>
            <a:endParaRPr lang="de-DE"/>
          </a:p>
        </p:txBody>
      </p:sp>
      <p:sp>
        <p:nvSpPr>
          <p:cNvPr id="3" name="Foliennummernplatzhalter 2"/>
          <p:cNvSpPr>
            <a:spLocks noGrp="1"/>
          </p:cNvSpPr>
          <p:nvPr>
            <p:ph type="sldNum" sz="quarter" idx="12"/>
          </p:nvPr>
        </p:nvSpPr>
        <p:spPr/>
        <p:txBody>
          <a:bodyPr/>
          <a:lstStyle/>
          <a:p>
            <a:fld id="{F9CCD0ED-86BA-4898-8C23-89556284E709}" type="slidenum">
              <a:rPr lang="de-DE" smtClean="0"/>
              <a:t>99</a:t>
            </a:fld>
            <a:endParaRPr lang="de-DE"/>
          </a:p>
        </p:txBody>
      </p:sp>
      <p:sp>
        <p:nvSpPr>
          <p:cNvPr id="4" name="Textfeld 3"/>
          <p:cNvSpPr txBox="1"/>
          <p:nvPr/>
        </p:nvSpPr>
        <p:spPr>
          <a:xfrm>
            <a:off x="905506" y="264710"/>
            <a:ext cx="6712587" cy="769441"/>
          </a:xfrm>
          <a:prstGeom prst="rect">
            <a:avLst/>
          </a:prstGeom>
          <a:noFill/>
        </p:spPr>
        <p:txBody>
          <a:bodyPr wrap="square" rtlCol="0">
            <a:spAutoFit/>
          </a:bodyPr>
          <a:lstStyle/>
          <a:p>
            <a:pPr algn="ctr"/>
            <a:r>
              <a:rPr lang="de-DE" sz="4400" b="1" dirty="0" smtClean="0"/>
              <a:t>ABTEILUNG A (Fährte)</a:t>
            </a:r>
            <a:endParaRPr lang="de-DE" sz="4400" b="1" dirty="0"/>
          </a:p>
        </p:txBody>
      </p:sp>
      <p:sp>
        <p:nvSpPr>
          <p:cNvPr id="6" name="Pfeil nach rechts 5"/>
          <p:cNvSpPr/>
          <p:nvPr/>
        </p:nvSpPr>
        <p:spPr>
          <a:xfrm>
            <a:off x="-1142203" y="3761264"/>
            <a:ext cx="360809" cy="376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5"/>
          <p:cNvSpPr>
            <a:spLocks noChangeArrowheads="1"/>
          </p:cNvSpPr>
          <p:nvPr/>
        </p:nvSpPr>
        <p:spPr bwMode="auto">
          <a:xfrm>
            <a:off x="405190" y="1034151"/>
            <a:ext cx="8631306" cy="557075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de-AT" altLang="de-DE" sz="3600" b="1" dirty="0" smtClean="0">
                <a:solidFill>
                  <a:srgbClr val="FF0000"/>
                </a:solidFill>
                <a:latin typeface="Adobe Garamond Pro Bold" pitchFamily="18" charset="0"/>
              </a:rPr>
              <a:t>  </a:t>
            </a:r>
            <a:r>
              <a:rPr lang="de-AT" altLang="de-DE" sz="3200" b="1" dirty="0" smtClean="0">
                <a:solidFill>
                  <a:srgbClr val="FF0000"/>
                </a:solidFill>
                <a:latin typeface="Adobe Garamond Pro Bold" pitchFamily="18" charset="0"/>
              </a:rPr>
              <a:t>Urteilsfindung:</a:t>
            </a:r>
          </a:p>
          <a:p>
            <a:r>
              <a:rPr lang="de-AT" altLang="de-DE" sz="3200" b="1" dirty="0" smtClean="0">
                <a:solidFill>
                  <a:srgbClr val="FF0000"/>
                </a:solidFill>
                <a:latin typeface="Adobe Garamond Pro Bold" pitchFamily="18" charset="0"/>
              </a:rPr>
              <a:t>Bewertung der Fährte grundsätzlich:</a:t>
            </a:r>
          </a:p>
          <a:p>
            <a:endParaRPr lang="de-AT" altLang="de-DE" sz="3200" b="1" dirty="0" smtClean="0">
              <a:solidFill>
                <a:srgbClr val="FF0000"/>
              </a:solidFill>
              <a:latin typeface="Adobe Garamond Pro Bold" pitchFamily="18" charset="0"/>
            </a:endParaRPr>
          </a:p>
          <a:p>
            <a:pPr marL="457200" indent="-457200">
              <a:buFont typeface="Arial" panose="020B0604020202020204" pitchFamily="34" charset="0"/>
              <a:buChar char="•"/>
            </a:pPr>
            <a:r>
              <a:rPr lang="de-AT" altLang="de-DE" sz="3200" b="1" dirty="0" smtClean="0">
                <a:latin typeface="Adobe Garamond Pro Bold" pitchFamily="18" charset="0"/>
              </a:rPr>
              <a:t>Suchverhalten ( motiviert, </a:t>
            </a:r>
            <a:r>
              <a:rPr lang="de-AT" altLang="de-DE" sz="3200" b="1" dirty="0" err="1" smtClean="0">
                <a:latin typeface="Adobe Garamond Pro Bold" pitchFamily="18" charset="0"/>
              </a:rPr>
              <a:t>intensiv,eifrig</a:t>
            </a:r>
            <a:r>
              <a:rPr lang="de-AT" altLang="de-DE" sz="3200" b="1" dirty="0" smtClean="0">
                <a:latin typeface="Adobe Garamond Pro Bold" pitchFamily="18" charset="0"/>
              </a:rPr>
              <a:t>…)</a:t>
            </a:r>
          </a:p>
          <a:p>
            <a:pPr marL="457200" indent="-457200">
              <a:buFont typeface="Arial" panose="020B0604020202020204" pitchFamily="34" charset="0"/>
              <a:buChar char="•"/>
            </a:pPr>
            <a:r>
              <a:rPr lang="de-AT" altLang="de-DE" sz="3200" b="1" dirty="0" smtClean="0">
                <a:latin typeface="Adobe Garamond Pro Bold" pitchFamily="18" charset="0"/>
              </a:rPr>
              <a:t>Ausbildungsstand (ruhig, hektisch…)</a:t>
            </a:r>
          </a:p>
          <a:p>
            <a:pPr marL="457200" indent="-457200">
              <a:buFont typeface="Arial" panose="020B0604020202020204" pitchFamily="34" charset="0"/>
              <a:buChar char="•"/>
            </a:pPr>
            <a:r>
              <a:rPr lang="de-AT" altLang="de-DE" sz="3200" b="1" dirty="0" smtClean="0">
                <a:latin typeface="Adobe Garamond Pro Bold" pitchFamily="18" charset="0"/>
              </a:rPr>
              <a:t>Sicherheit bzw. Unsicherheit</a:t>
            </a:r>
          </a:p>
          <a:p>
            <a:pPr marL="457200" indent="-457200">
              <a:buFont typeface="Arial" panose="020B0604020202020204" pitchFamily="34" charset="0"/>
              <a:buChar char="•"/>
            </a:pPr>
            <a:r>
              <a:rPr lang="de-AT" altLang="de-DE" sz="3200" b="1" dirty="0" smtClean="0">
                <a:latin typeface="Adobe Garamond Pro Bold" pitchFamily="18" charset="0"/>
              </a:rPr>
              <a:t>Flüchtigkeit</a:t>
            </a:r>
          </a:p>
          <a:p>
            <a:pPr marL="457200" indent="-457200">
              <a:buFont typeface="Arial" panose="020B0604020202020204" pitchFamily="34" charset="0"/>
              <a:buChar char="•"/>
            </a:pPr>
            <a:r>
              <a:rPr lang="de-AT" altLang="de-DE" sz="3200" b="1" dirty="0" smtClean="0">
                <a:latin typeface="Adobe Garamond Pro Bold" pitchFamily="18" charset="0"/>
              </a:rPr>
              <a:t>Hundeführerhilfen</a:t>
            </a:r>
          </a:p>
          <a:p>
            <a:endParaRPr lang="de-AT" altLang="de-DE" sz="3200" b="1" dirty="0" smtClean="0">
              <a:solidFill>
                <a:srgbClr val="FF0000"/>
              </a:solidFill>
              <a:latin typeface="Adobe Garamond Pro Bold" pitchFamily="18" charset="0"/>
            </a:endParaRPr>
          </a:p>
          <a:p>
            <a:endParaRPr lang="de-AT" altLang="de-DE" sz="3200" b="1" dirty="0" smtClean="0">
              <a:solidFill>
                <a:srgbClr val="FF0000"/>
              </a:solidFill>
              <a:latin typeface="Adobe Garamond Pro Bold" pitchFamily="18" charset="0"/>
            </a:endParaRPr>
          </a:p>
          <a:p>
            <a:r>
              <a:rPr lang="de-AT" altLang="de-DE" sz="3200" b="1" dirty="0" smtClean="0">
                <a:latin typeface="Adobe Garamond Pro Bold" pitchFamily="18" charset="0"/>
              </a:rPr>
              <a:t>  </a:t>
            </a:r>
            <a:endParaRPr lang="de-AT" altLang="de-DE" sz="2800" b="1" dirty="0">
              <a:solidFill>
                <a:srgbClr val="FF0000"/>
              </a:solidFill>
              <a:effectLst>
                <a:outerShdw blurRad="38100" dist="38100" dir="2700000" algn="tl">
                  <a:srgbClr val="000000">
                    <a:alpha val="43137"/>
                  </a:srgbClr>
                </a:outerShdw>
              </a:effectLst>
              <a:latin typeface="Adobe Garamond Pro Bold" pitchFamily="18" charset="0"/>
            </a:endParaRPr>
          </a:p>
        </p:txBody>
      </p:sp>
      <p:sp>
        <p:nvSpPr>
          <p:cNvPr id="5" name="Pfeil nach rechts 4"/>
          <p:cNvSpPr/>
          <p:nvPr/>
        </p:nvSpPr>
        <p:spPr>
          <a:xfrm>
            <a:off x="-981510" y="3376020"/>
            <a:ext cx="36080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rechts 6"/>
          <p:cNvSpPr/>
          <p:nvPr/>
        </p:nvSpPr>
        <p:spPr>
          <a:xfrm>
            <a:off x="-972616" y="2078020"/>
            <a:ext cx="360809" cy="294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Stern mit 5 Zacken 7"/>
          <p:cNvSpPr/>
          <p:nvPr/>
        </p:nvSpPr>
        <p:spPr>
          <a:xfrm>
            <a:off x="-1153021" y="2683461"/>
            <a:ext cx="360810" cy="33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3089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10272</Words>
  <Application>Microsoft Office PowerPoint</Application>
  <PresentationFormat>Bildschirmpräsentation (4:3)</PresentationFormat>
  <Paragraphs>3322</Paragraphs>
  <Slides>272</Slides>
  <Notes>0</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272</vt:i4>
      </vt:variant>
    </vt:vector>
  </HeadingPairs>
  <TitlesOfParts>
    <vt:vector size="274" baseType="lpstr">
      <vt:lpstr>Larissa</vt:lpstr>
      <vt:lpstr>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 </vt:lpstr>
      <vt:lpstr> </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lpstr>DIS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bruno</dc:creator>
  <cp:lastModifiedBy>Birgit Hofmann</cp:lastModifiedBy>
  <cp:revision>106</cp:revision>
  <dcterms:created xsi:type="dcterms:W3CDTF">2019-01-13T19:30:02Z</dcterms:created>
  <dcterms:modified xsi:type="dcterms:W3CDTF">2019-02-11T09:32:25Z</dcterms:modified>
</cp:coreProperties>
</file>